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65" r:id="rId21"/>
  </p:sldIdLst>
  <p:sldSz cx="14630400" cy="8229600"/>
  <p:notesSz cx="8229600" cy="14630400"/>
  <p:embeddedFontLst>
    <p:embeddedFont>
      <p:font typeface="Brygada 1918 Bold" pitchFamily="2" charset="0"/>
      <p:bold r:id="rId23"/>
    </p:embeddedFont>
    <p:embeddedFont>
      <p:font typeface="Cambria Math" panose="02040503050406030204" pitchFamily="18" charset="0"/>
      <p:regular r:id="rId24"/>
    </p:embeddedFont>
    <p:embeddedFont>
      <p:font typeface="Montserrat Medium" pitchFamily="2" charset="0"/>
      <p:regular r:id="rId25"/>
      <p:italic r:id="rId26"/>
    </p:embeddedFont>
  </p:embeddedFontLst>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B88B38-3AEF-41E8-A625-3531A8FC0E4D}" type="doc">
      <dgm:prSet loTypeId="urn:microsoft.com/office/officeart/2005/8/layout/hierarchy1" loCatId="hierarchy" qsTypeId="urn:microsoft.com/office/officeart/2005/8/quickstyle/simple3" qsCatId="simple" csTypeId="urn:microsoft.com/office/officeart/2005/8/colors/accent2_2" csCatId="accent2" phldr="1"/>
      <dgm:spPr/>
      <dgm:t>
        <a:bodyPr/>
        <a:lstStyle/>
        <a:p>
          <a:endParaRPr lang="es-EC"/>
        </a:p>
      </dgm:t>
    </dgm:pt>
    <dgm:pt modelId="{FB68863C-AA26-4485-9E1B-0304F0E811DF}">
      <dgm:prSet phldrT="[Texto]"/>
      <dgm:spPr/>
      <dgm:t>
        <a:bodyPr/>
        <a:lstStyle/>
        <a:p>
          <a:r>
            <a:rPr lang="es-ES" dirty="0"/>
            <a:t>Modelos econométricos</a:t>
          </a:r>
          <a:endParaRPr lang="es-EC" dirty="0"/>
        </a:p>
      </dgm:t>
    </dgm:pt>
    <dgm:pt modelId="{FD6CE42C-D8F0-449D-BE2E-369EE62E98C1}" type="parTrans" cxnId="{5CB6D63F-4725-46DC-8CB1-394FCE7576E8}">
      <dgm:prSet/>
      <dgm:spPr/>
      <dgm:t>
        <a:bodyPr/>
        <a:lstStyle/>
        <a:p>
          <a:endParaRPr lang="es-EC"/>
        </a:p>
      </dgm:t>
    </dgm:pt>
    <dgm:pt modelId="{65F162A8-9927-4EBC-8DA1-8971D6824C61}" type="sibTrans" cxnId="{5CB6D63F-4725-46DC-8CB1-394FCE7576E8}">
      <dgm:prSet/>
      <dgm:spPr/>
      <dgm:t>
        <a:bodyPr/>
        <a:lstStyle/>
        <a:p>
          <a:endParaRPr lang="es-EC"/>
        </a:p>
      </dgm:t>
    </dgm:pt>
    <dgm:pt modelId="{02D9C5FA-5F87-43BF-93F5-57976D3577D0}">
      <dgm:prSet phldrT="[Texto]"/>
      <dgm:spPr/>
      <dgm:t>
        <a:bodyPr/>
        <a:lstStyle/>
        <a:p>
          <a:r>
            <a:rPr lang="es-ES" dirty="0"/>
            <a:t>Modelos univariantes</a:t>
          </a:r>
          <a:endParaRPr lang="es-EC" dirty="0"/>
        </a:p>
      </dgm:t>
    </dgm:pt>
    <dgm:pt modelId="{C34E5C9E-E302-4942-9F1F-2ACBD49877A4}" type="parTrans" cxnId="{009B695A-6573-4D1D-97DE-635370D29C08}">
      <dgm:prSet/>
      <dgm:spPr/>
      <dgm:t>
        <a:bodyPr/>
        <a:lstStyle/>
        <a:p>
          <a:endParaRPr lang="es-EC"/>
        </a:p>
      </dgm:t>
    </dgm:pt>
    <dgm:pt modelId="{EEDB7EE6-170E-46D5-AD85-7355CC0FE2F9}" type="sibTrans" cxnId="{009B695A-6573-4D1D-97DE-635370D29C08}">
      <dgm:prSet/>
      <dgm:spPr/>
      <dgm:t>
        <a:bodyPr/>
        <a:lstStyle/>
        <a:p>
          <a:endParaRPr lang="es-EC"/>
        </a:p>
      </dgm:t>
    </dgm:pt>
    <dgm:pt modelId="{C2991054-4F08-4DD9-AF18-8EE7C386AB7E}">
      <dgm:prSet phldrT="[Texto]"/>
      <dgm:spPr/>
      <dgm:t>
        <a:bodyPr/>
        <a:lstStyle/>
        <a:p>
          <a:r>
            <a:rPr lang="es-ES" dirty="0"/>
            <a:t>Modelos Multivariantes</a:t>
          </a:r>
          <a:endParaRPr lang="es-EC" dirty="0"/>
        </a:p>
      </dgm:t>
    </dgm:pt>
    <dgm:pt modelId="{3AFD1FB6-6683-4D1C-8B41-AEA05C63F7E2}" type="parTrans" cxnId="{17905C3F-9390-4C0A-B813-F4876FF0ECEC}">
      <dgm:prSet/>
      <dgm:spPr/>
      <dgm:t>
        <a:bodyPr/>
        <a:lstStyle/>
        <a:p>
          <a:endParaRPr lang="es-EC"/>
        </a:p>
      </dgm:t>
    </dgm:pt>
    <dgm:pt modelId="{FF6E1558-6AC7-4213-98A7-2D30D52DBFCB}" type="sibTrans" cxnId="{17905C3F-9390-4C0A-B813-F4876FF0ECEC}">
      <dgm:prSet/>
      <dgm:spPr/>
      <dgm:t>
        <a:bodyPr/>
        <a:lstStyle/>
        <a:p>
          <a:endParaRPr lang="es-EC"/>
        </a:p>
      </dgm:t>
    </dgm:pt>
    <dgm:pt modelId="{886D1783-0766-4430-9769-403F839F41F3}">
      <dgm:prSet/>
      <dgm:spPr/>
      <dgm:t>
        <a:bodyPr/>
        <a:lstStyle/>
        <a:p>
          <a:pPr>
            <a:buFont typeface="Arial" panose="020B0604020202020204" pitchFamily="34" charset="0"/>
            <a:buChar char="•"/>
          </a:pPr>
          <a:r>
            <a:rPr lang="es-ES" dirty="0"/>
            <a:t>AR</a:t>
          </a:r>
        </a:p>
        <a:p>
          <a:pPr>
            <a:buFont typeface="Arial" panose="020B0604020202020204" pitchFamily="34" charset="0"/>
            <a:buChar char="•"/>
          </a:pPr>
          <a:r>
            <a:rPr lang="es-ES" dirty="0"/>
            <a:t>MA</a:t>
          </a:r>
        </a:p>
        <a:p>
          <a:pPr>
            <a:buFont typeface="Arial" panose="020B0604020202020204" pitchFamily="34" charset="0"/>
            <a:buChar char="•"/>
          </a:pPr>
          <a:r>
            <a:rPr lang="es-ES" dirty="0"/>
            <a:t>ARIMA</a:t>
          </a:r>
        </a:p>
        <a:p>
          <a:pPr>
            <a:buFont typeface="Arial" panose="020B0604020202020204" pitchFamily="34" charset="0"/>
            <a:buChar char="•"/>
          </a:pPr>
          <a:r>
            <a:rPr lang="es-ES" dirty="0"/>
            <a:t>SARIMA</a:t>
          </a:r>
        </a:p>
        <a:p>
          <a:pPr>
            <a:buFont typeface="Arial" panose="020B0604020202020204" pitchFamily="34" charset="0"/>
            <a:buChar char="•"/>
          </a:pPr>
          <a:r>
            <a:rPr lang="es-ES" dirty="0"/>
            <a:t>HOLT-WINTERS </a:t>
          </a:r>
          <a:endParaRPr lang="es-EC" dirty="0"/>
        </a:p>
      </dgm:t>
    </dgm:pt>
    <dgm:pt modelId="{32A915F4-44C7-4779-A23B-D44ADEDDC603}" type="parTrans" cxnId="{B0660EFC-9091-444D-AE40-286462F3E7B5}">
      <dgm:prSet/>
      <dgm:spPr/>
      <dgm:t>
        <a:bodyPr/>
        <a:lstStyle/>
        <a:p>
          <a:endParaRPr lang="es-EC"/>
        </a:p>
      </dgm:t>
    </dgm:pt>
    <dgm:pt modelId="{BF945CD6-C14D-43E6-AF1C-E8B0AC7A4127}" type="sibTrans" cxnId="{B0660EFC-9091-444D-AE40-286462F3E7B5}">
      <dgm:prSet/>
      <dgm:spPr/>
      <dgm:t>
        <a:bodyPr/>
        <a:lstStyle/>
        <a:p>
          <a:endParaRPr lang="es-EC"/>
        </a:p>
      </dgm:t>
    </dgm:pt>
    <dgm:pt modelId="{83CBB6E3-5795-45AE-85F8-CAB21924BC4B}">
      <dgm:prSet/>
      <dgm:spPr/>
      <dgm:t>
        <a:bodyPr/>
        <a:lstStyle/>
        <a:p>
          <a:r>
            <a:rPr lang="es-ES" dirty="0"/>
            <a:t>VAR</a:t>
          </a:r>
        </a:p>
        <a:p>
          <a:r>
            <a:rPr lang="es-ES" dirty="0"/>
            <a:t>VARMA</a:t>
          </a:r>
        </a:p>
      </dgm:t>
    </dgm:pt>
    <dgm:pt modelId="{F983430E-E0B3-469B-8663-3EACD7F403C8}" type="parTrans" cxnId="{2097D554-6266-4EAC-A61B-39C2980CE1D2}">
      <dgm:prSet/>
      <dgm:spPr/>
      <dgm:t>
        <a:bodyPr/>
        <a:lstStyle/>
        <a:p>
          <a:endParaRPr lang="es-EC"/>
        </a:p>
      </dgm:t>
    </dgm:pt>
    <dgm:pt modelId="{7DDC7D5B-0C20-47B8-AF3F-6A96D18E3718}" type="sibTrans" cxnId="{2097D554-6266-4EAC-A61B-39C2980CE1D2}">
      <dgm:prSet/>
      <dgm:spPr/>
      <dgm:t>
        <a:bodyPr/>
        <a:lstStyle/>
        <a:p>
          <a:endParaRPr lang="es-EC"/>
        </a:p>
      </dgm:t>
    </dgm:pt>
    <dgm:pt modelId="{B5372735-C263-4DBF-828A-C83F38136F32}" type="pres">
      <dgm:prSet presAssocID="{D5B88B38-3AEF-41E8-A625-3531A8FC0E4D}" presName="hierChild1" presStyleCnt="0">
        <dgm:presLayoutVars>
          <dgm:chPref val="1"/>
          <dgm:dir/>
          <dgm:animOne val="branch"/>
          <dgm:animLvl val="lvl"/>
          <dgm:resizeHandles/>
        </dgm:presLayoutVars>
      </dgm:prSet>
      <dgm:spPr/>
    </dgm:pt>
    <dgm:pt modelId="{755CEC97-32C7-4DD6-9B1C-3334D7D1F835}" type="pres">
      <dgm:prSet presAssocID="{FB68863C-AA26-4485-9E1B-0304F0E811DF}" presName="hierRoot1" presStyleCnt="0"/>
      <dgm:spPr/>
    </dgm:pt>
    <dgm:pt modelId="{6614C6C8-CB98-48B9-BF0D-65683333C644}" type="pres">
      <dgm:prSet presAssocID="{FB68863C-AA26-4485-9E1B-0304F0E811DF}" presName="composite" presStyleCnt="0"/>
      <dgm:spPr/>
    </dgm:pt>
    <dgm:pt modelId="{573B4FFF-1070-47AF-BB59-6EB58933E97D}" type="pres">
      <dgm:prSet presAssocID="{FB68863C-AA26-4485-9E1B-0304F0E811DF}" presName="background" presStyleLbl="node0" presStyleIdx="0" presStyleCnt="1"/>
      <dgm:spPr/>
    </dgm:pt>
    <dgm:pt modelId="{7A7737AA-2E49-4E72-979D-7D5EAAB27D5A}" type="pres">
      <dgm:prSet presAssocID="{FB68863C-AA26-4485-9E1B-0304F0E811DF}" presName="text" presStyleLbl="fgAcc0" presStyleIdx="0" presStyleCnt="1">
        <dgm:presLayoutVars>
          <dgm:chPref val="3"/>
        </dgm:presLayoutVars>
      </dgm:prSet>
      <dgm:spPr/>
    </dgm:pt>
    <dgm:pt modelId="{C6C66223-0D67-4906-B271-BE8D78EBC22F}" type="pres">
      <dgm:prSet presAssocID="{FB68863C-AA26-4485-9E1B-0304F0E811DF}" presName="hierChild2" presStyleCnt="0"/>
      <dgm:spPr/>
    </dgm:pt>
    <dgm:pt modelId="{695CBAA2-3B8F-4384-B55B-C2C6688C2929}" type="pres">
      <dgm:prSet presAssocID="{C34E5C9E-E302-4942-9F1F-2ACBD49877A4}" presName="Name10" presStyleLbl="parChTrans1D2" presStyleIdx="0" presStyleCnt="2"/>
      <dgm:spPr/>
    </dgm:pt>
    <dgm:pt modelId="{E203E915-86B1-40BC-BC49-83BF43908FF2}" type="pres">
      <dgm:prSet presAssocID="{02D9C5FA-5F87-43BF-93F5-57976D3577D0}" presName="hierRoot2" presStyleCnt="0"/>
      <dgm:spPr/>
    </dgm:pt>
    <dgm:pt modelId="{041AF0F9-3F24-496A-994B-8F878590D39B}" type="pres">
      <dgm:prSet presAssocID="{02D9C5FA-5F87-43BF-93F5-57976D3577D0}" presName="composite2" presStyleCnt="0"/>
      <dgm:spPr/>
    </dgm:pt>
    <dgm:pt modelId="{2F8AAAEB-FD25-4610-9470-22F04E6C5545}" type="pres">
      <dgm:prSet presAssocID="{02D9C5FA-5F87-43BF-93F5-57976D3577D0}" presName="background2" presStyleLbl="node2" presStyleIdx="0" presStyleCnt="2"/>
      <dgm:spPr/>
    </dgm:pt>
    <dgm:pt modelId="{2C4C0960-9DFB-4455-8CB5-26F52FA9F9F3}" type="pres">
      <dgm:prSet presAssocID="{02D9C5FA-5F87-43BF-93F5-57976D3577D0}" presName="text2" presStyleLbl="fgAcc2" presStyleIdx="0" presStyleCnt="2">
        <dgm:presLayoutVars>
          <dgm:chPref val="3"/>
        </dgm:presLayoutVars>
      </dgm:prSet>
      <dgm:spPr/>
    </dgm:pt>
    <dgm:pt modelId="{49902530-18E7-4225-91AA-0AE45731E5E9}" type="pres">
      <dgm:prSet presAssocID="{02D9C5FA-5F87-43BF-93F5-57976D3577D0}" presName="hierChild3" presStyleCnt="0"/>
      <dgm:spPr/>
    </dgm:pt>
    <dgm:pt modelId="{9410C20F-7BFC-4A36-84A1-FE0396E5026F}" type="pres">
      <dgm:prSet presAssocID="{32A915F4-44C7-4779-A23B-D44ADEDDC603}" presName="Name17" presStyleLbl="parChTrans1D3" presStyleIdx="0" presStyleCnt="2"/>
      <dgm:spPr/>
    </dgm:pt>
    <dgm:pt modelId="{35DE4D0C-F296-4EFA-9DB6-B07ACC715F48}" type="pres">
      <dgm:prSet presAssocID="{886D1783-0766-4430-9769-403F839F41F3}" presName="hierRoot3" presStyleCnt="0"/>
      <dgm:spPr/>
    </dgm:pt>
    <dgm:pt modelId="{77044B30-7DEF-48BD-89E8-1F9C4A27186D}" type="pres">
      <dgm:prSet presAssocID="{886D1783-0766-4430-9769-403F839F41F3}" presName="composite3" presStyleCnt="0"/>
      <dgm:spPr/>
    </dgm:pt>
    <dgm:pt modelId="{FD7E3D6E-E152-4B39-866B-8B72B84A518B}" type="pres">
      <dgm:prSet presAssocID="{886D1783-0766-4430-9769-403F839F41F3}" presName="background3" presStyleLbl="node3" presStyleIdx="0" presStyleCnt="2"/>
      <dgm:spPr/>
    </dgm:pt>
    <dgm:pt modelId="{B93F6031-AA6A-4344-81A3-B869A109411F}" type="pres">
      <dgm:prSet presAssocID="{886D1783-0766-4430-9769-403F839F41F3}" presName="text3" presStyleLbl="fgAcc3" presStyleIdx="0" presStyleCnt="2">
        <dgm:presLayoutVars>
          <dgm:chPref val="3"/>
        </dgm:presLayoutVars>
      </dgm:prSet>
      <dgm:spPr/>
    </dgm:pt>
    <dgm:pt modelId="{6498E000-333C-4641-AC39-440E96839D5C}" type="pres">
      <dgm:prSet presAssocID="{886D1783-0766-4430-9769-403F839F41F3}" presName="hierChild4" presStyleCnt="0"/>
      <dgm:spPr/>
    </dgm:pt>
    <dgm:pt modelId="{24883577-9F80-469D-9E65-A14813DF51A8}" type="pres">
      <dgm:prSet presAssocID="{3AFD1FB6-6683-4D1C-8B41-AEA05C63F7E2}" presName="Name10" presStyleLbl="parChTrans1D2" presStyleIdx="1" presStyleCnt="2"/>
      <dgm:spPr/>
    </dgm:pt>
    <dgm:pt modelId="{A6D820F8-F0C1-4F00-ADA7-3E007BA28630}" type="pres">
      <dgm:prSet presAssocID="{C2991054-4F08-4DD9-AF18-8EE7C386AB7E}" presName="hierRoot2" presStyleCnt="0"/>
      <dgm:spPr/>
    </dgm:pt>
    <dgm:pt modelId="{89EF343C-CE71-4FF7-8E72-36A1749B70C6}" type="pres">
      <dgm:prSet presAssocID="{C2991054-4F08-4DD9-AF18-8EE7C386AB7E}" presName="composite2" presStyleCnt="0"/>
      <dgm:spPr/>
    </dgm:pt>
    <dgm:pt modelId="{2211D35E-6CA8-4785-B38B-73F1CB8CA1F4}" type="pres">
      <dgm:prSet presAssocID="{C2991054-4F08-4DD9-AF18-8EE7C386AB7E}" presName="background2" presStyleLbl="node2" presStyleIdx="1" presStyleCnt="2"/>
      <dgm:spPr/>
    </dgm:pt>
    <dgm:pt modelId="{AF800793-DD9D-417F-BDC5-52C8DEBF2481}" type="pres">
      <dgm:prSet presAssocID="{C2991054-4F08-4DD9-AF18-8EE7C386AB7E}" presName="text2" presStyleLbl="fgAcc2" presStyleIdx="1" presStyleCnt="2">
        <dgm:presLayoutVars>
          <dgm:chPref val="3"/>
        </dgm:presLayoutVars>
      </dgm:prSet>
      <dgm:spPr/>
    </dgm:pt>
    <dgm:pt modelId="{09A797C7-3170-4D98-BF07-181F43779DB0}" type="pres">
      <dgm:prSet presAssocID="{C2991054-4F08-4DD9-AF18-8EE7C386AB7E}" presName="hierChild3" presStyleCnt="0"/>
      <dgm:spPr/>
    </dgm:pt>
    <dgm:pt modelId="{266DFF4F-8756-4252-A745-2C631E192C50}" type="pres">
      <dgm:prSet presAssocID="{F983430E-E0B3-469B-8663-3EACD7F403C8}" presName="Name17" presStyleLbl="parChTrans1D3" presStyleIdx="1" presStyleCnt="2"/>
      <dgm:spPr/>
    </dgm:pt>
    <dgm:pt modelId="{F00D7AC0-085C-487B-9F70-FC1CA04C1975}" type="pres">
      <dgm:prSet presAssocID="{83CBB6E3-5795-45AE-85F8-CAB21924BC4B}" presName="hierRoot3" presStyleCnt="0"/>
      <dgm:spPr/>
    </dgm:pt>
    <dgm:pt modelId="{66141190-5DA2-4F40-84FF-C9A0B30BE8CA}" type="pres">
      <dgm:prSet presAssocID="{83CBB6E3-5795-45AE-85F8-CAB21924BC4B}" presName="composite3" presStyleCnt="0"/>
      <dgm:spPr/>
    </dgm:pt>
    <dgm:pt modelId="{BF23B192-1B50-4CAB-8BCA-989C46E9808C}" type="pres">
      <dgm:prSet presAssocID="{83CBB6E3-5795-45AE-85F8-CAB21924BC4B}" presName="background3" presStyleLbl="node3" presStyleIdx="1" presStyleCnt="2"/>
      <dgm:spPr/>
    </dgm:pt>
    <dgm:pt modelId="{EC62F5AD-C277-43FD-925C-A1C4F9B1D415}" type="pres">
      <dgm:prSet presAssocID="{83CBB6E3-5795-45AE-85F8-CAB21924BC4B}" presName="text3" presStyleLbl="fgAcc3" presStyleIdx="1" presStyleCnt="2">
        <dgm:presLayoutVars>
          <dgm:chPref val="3"/>
        </dgm:presLayoutVars>
      </dgm:prSet>
      <dgm:spPr/>
    </dgm:pt>
    <dgm:pt modelId="{96561293-94B2-4775-95CE-7614613529D1}" type="pres">
      <dgm:prSet presAssocID="{83CBB6E3-5795-45AE-85F8-CAB21924BC4B}" presName="hierChild4" presStyleCnt="0"/>
      <dgm:spPr/>
    </dgm:pt>
  </dgm:ptLst>
  <dgm:cxnLst>
    <dgm:cxn modelId="{17905C3F-9390-4C0A-B813-F4876FF0ECEC}" srcId="{FB68863C-AA26-4485-9E1B-0304F0E811DF}" destId="{C2991054-4F08-4DD9-AF18-8EE7C386AB7E}" srcOrd="1" destOrd="0" parTransId="{3AFD1FB6-6683-4D1C-8B41-AEA05C63F7E2}" sibTransId="{FF6E1558-6AC7-4213-98A7-2D30D52DBFCB}"/>
    <dgm:cxn modelId="{5CB6D63F-4725-46DC-8CB1-394FCE7576E8}" srcId="{D5B88B38-3AEF-41E8-A625-3531A8FC0E4D}" destId="{FB68863C-AA26-4485-9E1B-0304F0E811DF}" srcOrd="0" destOrd="0" parTransId="{FD6CE42C-D8F0-449D-BE2E-369EE62E98C1}" sibTransId="{65F162A8-9927-4EBC-8DA1-8971D6824C61}"/>
    <dgm:cxn modelId="{6463EA3F-D0DC-4CBB-82E9-E89B6F0A76E3}" type="presOf" srcId="{3AFD1FB6-6683-4D1C-8B41-AEA05C63F7E2}" destId="{24883577-9F80-469D-9E65-A14813DF51A8}" srcOrd="0" destOrd="0" presId="urn:microsoft.com/office/officeart/2005/8/layout/hierarchy1"/>
    <dgm:cxn modelId="{E63FCD60-66EA-40A1-ACC0-9457CE46E96C}" type="presOf" srcId="{F983430E-E0B3-469B-8663-3EACD7F403C8}" destId="{266DFF4F-8756-4252-A745-2C631E192C50}" srcOrd="0" destOrd="0" presId="urn:microsoft.com/office/officeart/2005/8/layout/hierarchy1"/>
    <dgm:cxn modelId="{B9C61964-9E72-4E1C-9C9E-FBD90027DADA}" type="presOf" srcId="{FB68863C-AA26-4485-9E1B-0304F0E811DF}" destId="{7A7737AA-2E49-4E72-979D-7D5EAAB27D5A}" srcOrd="0" destOrd="0" presId="urn:microsoft.com/office/officeart/2005/8/layout/hierarchy1"/>
    <dgm:cxn modelId="{5B72C547-1C9B-4173-AD05-8D9427C19078}" type="presOf" srcId="{D5B88B38-3AEF-41E8-A625-3531A8FC0E4D}" destId="{B5372735-C263-4DBF-828A-C83F38136F32}" srcOrd="0" destOrd="0" presId="urn:microsoft.com/office/officeart/2005/8/layout/hierarchy1"/>
    <dgm:cxn modelId="{2097D554-6266-4EAC-A61B-39C2980CE1D2}" srcId="{C2991054-4F08-4DD9-AF18-8EE7C386AB7E}" destId="{83CBB6E3-5795-45AE-85F8-CAB21924BC4B}" srcOrd="0" destOrd="0" parTransId="{F983430E-E0B3-469B-8663-3EACD7F403C8}" sibTransId="{7DDC7D5B-0C20-47B8-AF3F-6A96D18E3718}"/>
    <dgm:cxn modelId="{009B695A-6573-4D1D-97DE-635370D29C08}" srcId="{FB68863C-AA26-4485-9E1B-0304F0E811DF}" destId="{02D9C5FA-5F87-43BF-93F5-57976D3577D0}" srcOrd="0" destOrd="0" parTransId="{C34E5C9E-E302-4942-9F1F-2ACBD49877A4}" sibTransId="{EEDB7EE6-170E-46D5-AD85-7355CC0FE2F9}"/>
    <dgm:cxn modelId="{6477DC7B-AB27-412A-BFB2-22760C49CE86}" type="presOf" srcId="{886D1783-0766-4430-9769-403F839F41F3}" destId="{B93F6031-AA6A-4344-81A3-B869A109411F}" srcOrd="0" destOrd="0" presId="urn:microsoft.com/office/officeart/2005/8/layout/hierarchy1"/>
    <dgm:cxn modelId="{60B0E1B3-BFAF-4F68-8CA1-6138CAA1DC30}" type="presOf" srcId="{83CBB6E3-5795-45AE-85F8-CAB21924BC4B}" destId="{EC62F5AD-C277-43FD-925C-A1C4F9B1D415}" srcOrd="0" destOrd="0" presId="urn:microsoft.com/office/officeart/2005/8/layout/hierarchy1"/>
    <dgm:cxn modelId="{ED13CAB5-3A42-4AD8-AF7D-39EB64DA97A0}" type="presOf" srcId="{C34E5C9E-E302-4942-9F1F-2ACBD49877A4}" destId="{695CBAA2-3B8F-4384-B55B-C2C6688C2929}" srcOrd="0" destOrd="0" presId="urn:microsoft.com/office/officeart/2005/8/layout/hierarchy1"/>
    <dgm:cxn modelId="{4D5763BC-F559-4B3A-9B3F-6EB4BF0D7105}" type="presOf" srcId="{32A915F4-44C7-4779-A23B-D44ADEDDC603}" destId="{9410C20F-7BFC-4A36-84A1-FE0396E5026F}" srcOrd="0" destOrd="0" presId="urn:microsoft.com/office/officeart/2005/8/layout/hierarchy1"/>
    <dgm:cxn modelId="{8BBE03BD-D977-4C89-8F9C-9C4D33DB11A8}" type="presOf" srcId="{C2991054-4F08-4DD9-AF18-8EE7C386AB7E}" destId="{AF800793-DD9D-417F-BDC5-52C8DEBF2481}" srcOrd="0" destOrd="0" presId="urn:microsoft.com/office/officeart/2005/8/layout/hierarchy1"/>
    <dgm:cxn modelId="{C702EECE-EBC0-43AB-907F-458AD8ECC6C3}" type="presOf" srcId="{02D9C5FA-5F87-43BF-93F5-57976D3577D0}" destId="{2C4C0960-9DFB-4455-8CB5-26F52FA9F9F3}" srcOrd="0" destOrd="0" presId="urn:microsoft.com/office/officeart/2005/8/layout/hierarchy1"/>
    <dgm:cxn modelId="{B0660EFC-9091-444D-AE40-286462F3E7B5}" srcId="{02D9C5FA-5F87-43BF-93F5-57976D3577D0}" destId="{886D1783-0766-4430-9769-403F839F41F3}" srcOrd="0" destOrd="0" parTransId="{32A915F4-44C7-4779-A23B-D44ADEDDC603}" sibTransId="{BF945CD6-C14D-43E6-AF1C-E8B0AC7A4127}"/>
    <dgm:cxn modelId="{9331D9D7-C014-4117-8B02-46BCD837411A}" type="presParOf" srcId="{B5372735-C263-4DBF-828A-C83F38136F32}" destId="{755CEC97-32C7-4DD6-9B1C-3334D7D1F835}" srcOrd="0" destOrd="0" presId="urn:microsoft.com/office/officeart/2005/8/layout/hierarchy1"/>
    <dgm:cxn modelId="{089E263A-DD39-4813-82FD-35F9FB68DAD9}" type="presParOf" srcId="{755CEC97-32C7-4DD6-9B1C-3334D7D1F835}" destId="{6614C6C8-CB98-48B9-BF0D-65683333C644}" srcOrd="0" destOrd="0" presId="urn:microsoft.com/office/officeart/2005/8/layout/hierarchy1"/>
    <dgm:cxn modelId="{4828E5CC-8E3C-4DA0-A928-45BE3B3B9B2E}" type="presParOf" srcId="{6614C6C8-CB98-48B9-BF0D-65683333C644}" destId="{573B4FFF-1070-47AF-BB59-6EB58933E97D}" srcOrd="0" destOrd="0" presId="urn:microsoft.com/office/officeart/2005/8/layout/hierarchy1"/>
    <dgm:cxn modelId="{DC83C938-B2A5-4161-895F-ED052FDAD97D}" type="presParOf" srcId="{6614C6C8-CB98-48B9-BF0D-65683333C644}" destId="{7A7737AA-2E49-4E72-979D-7D5EAAB27D5A}" srcOrd="1" destOrd="0" presId="urn:microsoft.com/office/officeart/2005/8/layout/hierarchy1"/>
    <dgm:cxn modelId="{11D92E93-BC2B-4F4C-B837-DA8382D989A6}" type="presParOf" srcId="{755CEC97-32C7-4DD6-9B1C-3334D7D1F835}" destId="{C6C66223-0D67-4906-B271-BE8D78EBC22F}" srcOrd="1" destOrd="0" presId="urn:microsoft.com/office/officeart/2005/8/layout/hierarchy1"/>
    <dgm:cxn modelId="{E8954631-CEEB-4A20-88F8-F997EFA8C514}" type="presParOf" srcId="{C6C66223-0D67-4906-B271-BE8D78EBC22F}" destId="{695CBAA2-3B8F-4384-B55B-C2C6688C2929}" srcOrd="0" destOrd="0" presId="urn:microsoft.com/office/officeart/2005/8/layout/hierarchy1"/>
    <dgm:cxn modelId="{0615B3E3-7D65-4022-B218-BFDABCFDA27D}" type="presParOf" srcId="{C6C66223-0D67-4906-B271-BE8D78EBC22F}" destId="{E203E915-86B1-40BC-BC49-83BF43908FF2}" srcOrd="1" destOrd="0" presId="urn:microsoft.com/office/officeart/2005/8/layout/hierarchy1"/>
    <dgm:cxn modelId="{307CCEE6-29C3-4DB5-A8A1-8DA60E8C3901}" type="presParOf" srcId="{E203E915-86B1-40BC-BC49-83BF43908FF2}" destId="{041AF0F9-3F24-496A-994B-8F878590D39B}" srcOrd="0" destOrd="0" presId="urn:microsoft.com/office/officeart/2005/8/layout/hierarchy1"/>
    <dgm:cxn modelId="{C89DE7D6-F092-4BE7-970B-2B7C44F533BB}" type="presParOf" srcId="{041AF0F9-3F24-496A-994B-8F878590D39B}" destId="{2F8AAAEB-FD25-4610-9470-22F04E6C5545}" srcOrd="0" destOrd="0" presId="urn:microsoft.com/office/officeart/2005/8/layout/hierarchy1"/>
    <dgm:cxn modelId="{5E4FDF4E-71CD-4AFF-843E-D53305A69DF8}" type="presParOf" srcId="{041AF0F9-3F24-496A-994B-8F878590D39B}" destId="{2C4C0960-9DFB-4455-8CB5-26F52FA9F9F3}" srcOrd="1" destOrd="0" presId="urn:microsoft.com/office/officeart/2005/8/layout/hierarchy1"/>
    <dgm:cxn modelId="{5F13FD31-9517-41D3-9039-7ED4D89385E6}" type="presParOf" srcId="{E203E915-86B1-40BC-BC49-83BF43908FF2}" destId="{49902530-18E7-4225-91AA-0AE45731E5E9}" srcOrd="1" destOrd="0" presId="urn:microsoft.com/office/officeart/2005/8/layout/hierarchy1"/>
    <dgm:cxn modelId="{CDC760C3-F011-4A3A-B81B-8509ED7CCCED}" type="presParOf" srcId="{49902530-18E7-4225-91AA-0AE45731E5E9}" destId="{9410C20F-7BFC-4A36-84A1-FE0396E5026F}" srcOrd="0" destOrd="0" presId="urn:microsoft.com/office/officeart/2005/8/layout/hierarchy1"/>
    <dgm:cxn modelId="{DCFF7888-C059-4C5E-88CD-68E411FB8B06}" type="presParOf" srcId="{49902530-18E7-4225-91AA-0AE45731E5E9}" destId="{35DE4D0C-F296-4EFA-9DB6-B07ACC715F48}" srcOrd="1" destOrd="0" presId="urn:microsoft.com/office/officeart/2005/8/layout/hierarchy1"/>
    <dgm:cxn modelId="{3AAF3C91-B42A-4B58-88AE-498081448C5C}" type="presParOf" srcId="{35DE4D0C-F296-4EFA-9DB6-B07ACC715F48}" destId="{77044B30-7DEF-48BD-89E8-1F9C4A27186D}" srcOrd="0" destOrd="0" presId="urn:microsoft.com/office/officeart/2005/8/layout/hierarchy1"/>
    <dgm:cxn modelId="{5EF25FBB-4841-46AE-A4D0-B8B96813504B}" type="presParOf" srcId="{77044B30-7DEF-48BD-89E8-1F9C4A27186D}" destId="{FD7E3D6E-E152-4B39-866B-8B72B84A518B}" srcOrd="0" destOrd="0" presId="urn:microsoft.com/office/officeart/2005/8/layout/hierarchy1"/>
    <dgm:cxn modelId="{FA2B3602-844F-4698-BD0A-F7FC5B48311C}" type="presParOf" srcId="{77044B30-7DEF-48BD-89E8-1F9C4A27186D}" destId="{B93F6031-AA6A-4344-81A3-B869A109411F}" srcOrd="1" destOrd="0" presId="urn:microsoft.com/office/officeart/2005/8/layout/hierarchy1"/>
    <dgm:cxn modelId="{83F83B53-FBC6-4C29-B211-1739918CAB99}" type="presParOf" srcId="{35DE4D0C-F296-4EFA-9DB6-B07ACC715F48}" destId="{6498E000-333C-4641-AC39-440E96839D5C}" srcOrd="1" destOrd="0" presId="urn:microsoft.com/office/officeart/2005/8/layout/hierarchy1"/>
    <dgm:cxn modelId="{E35A55F0-350B-481D-8968-6ADC140048A0}" type="presParOf" srcId="{C6C66223-0D67-4906-B271-BE8D78EBC22F}" destId="{24883577-9F80-469D-9E65-A14813DF51A8}" srcOrd="2" destOrd="0" presId="urn:microsoft.com/office/officeart/2005/8/layout/hierarchy1"/>
    <dgm:cxn modelId="{BB56D423-5619-4706-92FF-F213B296732F}" type="presParOf" srcId="{C6C66223-0D67-4906-B271-BE8D78EBC22F}" destId="{A6D820F8-F0C1-4F00-ADA7-3E007BA28630}" srcOrd="3" destOrd="0" presId="urn:microsoft.com/office/officeart/2005/8/layout/hierarchy1"/>
    <dgm:cxn modelId="{C573F911-2D8A-472D-A21B-B179DBA5C11F}" type="presParOf" srcId="{A6D820F8-F0C1-4F00-ADA7-3E007BA28630}" destId="{89EF343C-CE71-4FF7-8E72-36A1749B70C6}" srcOrd="0" destOrd="0" presId="urn:microsoft.com/office/officeart/2005/8/layout/hierarchy1"/>
    <dgm:cxn modelId="{75BA7BA3-FA5B-4622-B836-67AB05047527}" type="presParOf" srcId="{89EF343C-CE71-4FF7-8E72-36A1749B70C6}" destId="{2211D35E-6CA8-4785-B38B-73F1CB8CA1F4}" srcOrd="0" destOrd="0" presId="urn:microsoft.com/office/officeart/2005/8/layout/hierarchy1"/>
    <dgm:cxn modelId="{EB7B213D-0A73-414E-9F57-828B4233C50E}" type="presParOf" srcId="{89EF343C-CE71-4FF7-8E72-36A1749B70C6}" destId="{AF800793-DD9D-417F-BDC5-52C8DEBF2481}" srcOrd="1" destOrd="0" presId="urn:microsoft.com/office/officeart/2005/8/layout/hierarchy1"/>
    <dgm:cxn modelId="{CE4D02AA-4E85-4F5B-80AE-040163F75B50}" type="presParOf" srcId="{A6D820F8-F0C1-4F00-ADA7-3E007BA28630}" destId="{09A797C7-3170-4D98-BF07-181F43779DB0}" srcOrd="1" destOrd="0" presId="urn:microsoft.com/office/officeart/2005/8/layout/hierarchy1"/>
    <dgm:cxn modelId="{96FFAB95-7E06-4704-9F92-E17724EB4428}" type="presParOf" srcId="{09A797C7-3170-4D98-BF07-181F43779DB0}" destId="{266DFF4F-8756-4252-A745-2C631E192C50}" srcOrd="0" destOrd="0" presId="urn:microsoft.com/office/officeart/2005/8/layout/hierarchy1"/>
    <dgm:cxn modelId="{E5D085B7-8462-4396-AE88-AB4E81A8497E}" type="presParOf" srcId="{09A797C7-3170-4D98-BF07-181F43779DB0}" destId="{F00D7AC0-085C-487B-9F70-FC1CA04C1975}" srcOrd="1" destOrd="0" presId="urn:microsoft.com/office/officeart/2005/8/layout/hierarchy1"/>
    <dgm:cxn modelId="{6CCBF5A2-7C76-4EF2-A1D7-21800ADAEC86}" type="presParOf" srcId="{F00D7AC0-085C-487B-9F70-FC1CA04C1975}" destId="{66141190-5DA2-4F40-84FF-C9A0B30BE8CA}" srcOrd="0" destOrd="0" presId="urn:microsoft.com/office/officeart/2005/8/layout/hierarchy1"/>
    <dgm:cxn modelId="{3382A75C-4BD7-493F-8466-3A08D0D20264}" type="presParOf" srcId="{66141190-5DA2-4F40-84FF-C9A0B30BE8CA}" destId="{BF23B192-1B50-4CAB-8BCA-989C46E9808C}" srcOrd="0" destOrd="0" presId="urn:microsoft.com/office/officeart/2005/8/layout/hierarchy1"/>
    <dgm:cxn modelId="{6FECCF34-CC87-460E-846F-18C6FBAA1F3E}" type="presParOf" srcId="{66141190-5DA2-4F40-84FF-C9A0B30BE8CA}" destId="{EC62F5AD-C277-43FD-925C-A1C4F9B1D415}" srcOrd="1" destOrd="0" presId="urn:microsoft.com/office/officeart/2005/8/layout/hierarchy1"/>
    <dgm:cxn modelId="{27425890-BC02-4E36-9A67-3F0828D9F22F}" type="presParOf" srcId="{F00D7AC0-085C-487B-9F70-FC1CA04C1975}" destId="{96561293-94B2-4775-95CE-7614613529D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A37ACC-5334-479B-A95B-51A69195543D}"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US"/>
        </a:p>
      </dgm:t>
    </dgm:pt>
    <dgm:pt modelId="{2C8FE25C-E2EE-4E81-860A-E930BBC356DA}">
      <dgm:prSet/>
      <dgm:spPr/>
      <dgm:t>
        <a:bodyPr/>
        <a:lstStyle/>
        <a:p>
          <a:r>
            <a:rPr lang="es-ES"/>
            <a:t>Análisis exploratorio de los datos</a:t>
          </a:r>
          <a:endParaRPr lang="en-US"/>
        </a:p>
      </dgm:t>
    </dgm:pt>
    <dgm:pt modelId="{D25DD013-09CD-4FFA-A243-DAE28531D536}" type="parTrans" cxnId="{D3A21BFE-8D3F-489E-984B-563F2C5FD261}">
      <dgm:prSet/>
      <dgm:spPr/>
      <dgm:t>
        <a:bodyPr/>
        <a:lstStyle/>
        <a:p>
          <a:endParaRPr lang="en-US"/>
        </a:p>
      </dgm:t>
    </dgm:pt>
    <dgm:pt modelId="{0DC14872-6B72-44FE-9352-017D4A0FB188}" type="sibTrans" cxnId="{D3A21BFE-8D3F-489E-984B-563F2C5FD261}">
      <dgm:prSet/>
      <dgm:spPr/>
      <dgm:t>
        <a:bodyPr/>
        <a:lstStyle/>
        <a:p>
          <a:endParaRPr lang="en-US"/>
        </a:p>
      </dgm:t>
    </dgm:pt>
    <dgm:pt modelId="{6272A1F9-E045-4E9D-8C4C-B1905AEF84CF}">
      <dgm:prSet/>
      <dgm:spPr/>
      <dgm:t>
        <a:bodyPr/>
        <a:lstStyle/>
        <a:p>
          <a:r>
            <a:rPr lang="es-ES"/>
            <a:t>Dividir la serie de tiempo</a:t>
          </a:r>
          <a:endParaRPr lang="en-US"/>
        </a:p>
      </dgm:t>
    </dgm:pt>
    <dgm:pt modelId="{20BC43D4-30EF-4022-8D4E-6E0C41E89F24}" type="parTrans" cxnId="{BE920963-CC81-4FAE-B6FE-60FC2545B00C}">
      <dgm:prSet/>
      <dgm:spPr/>
      <dgm:t>
        <a:bodyPr/>
        <a:lstStyle/>
        <a:p>
          <a:endParaRPr lang="en-US"/>
        </a:p>
      </dgm:t>
    </dgm:pt>
    <dgm:pt modelId="{ED543FD3-040B-479E-89DA-C6E6C4B735F9}" type="sibTrans" cxnId="{BE920963-CC81-4FAE-B6FE-60FC2545B00C}">
      <dgm:prSet/>
      <dgm:spPr/>
      <dgm:t>
        <a:bodyPr/>
        <a:lstStyle/>
        <a:p>
          <a:endParaRPr lang="en-US"/>
        </a:p>
      </dgm:t>
    </dgm:pt>
    <dgm:pt modelId="{9B9ACF80-B54D-4471-AEDE-0978A4F3ABB1}">
      <dgm:prSet/>
      <dgm:spPr/>
      <dgm:t>
        <a:bodyPr/>
        <a:lstStyle/>
        <a:p>
          <a:r>
            <a:rPr lang="es-ES" dirty="0"/>
            <a:t>Prueba de estacionariedad</a:t>
          </a:r>
          <a:endParaRPr lang="en-US" dirty="0"/>
        </a:p>
      </dgm:t>
    </dgm:pt>
    <dgm:pt modelId="{BF5FD34A-90C8-4601-BC67-B43177B42575}" type="parTrans" cxnId="{174060B6-90C1-478E-86EC-FBD3B9A247A5}">
      <dgm:prSet/>
      <dgm:spPr/>
      <dgm:t>
        <a:bodyPr/>
        <a:lstStyle/>
        <a:p>
          <a:endParaRPr lang="en-US"/>
        </a:p>
      </dgm:t>
    </dgm:pt>
    <dgm:pt modelId="{2BF832D9-DD9D-4DED-891C-00BAC290B27D}" type="sibTrans" cxnId="{174060B6-90C1-478E-86EC-FBD3B9A247A5}">
      <dgm:prSet/>
      <dgm:spPr/>
      <dgm:t>
        <a:bodyPr/>
        <a:lstStyle/>
        <a:p>
          <a:endParaRPr lang="en-US"/>
        </a:p>
      </dgm:t>
    </dgm:pt>
    <dgm:pt modelId="{6342C83E-A76A-4E7B-8D8E-627AD2B17AC5}">
      <dgm:prSet/>
      <dgm:spPr/>
      <dgm:t>
        <a:bodyPr/>
        <a:lstStyle/>
        <a:p>
          <a:r>
            <a:rPr lang="es-ES" dirty="0"/>
            <a:t>Trasformar la serie (de ser necesario)</a:t>
          </a:r>
          <a:endParaRPr lang="en-US" dirty="0"/>
        </a:p>
      </dgm:t>
    </dgm:pt>
    <dgm:pt modelId="{054DDF3F-4CE1-4C51-9BE8-086BD673F2F8}" type="parTrans" cxnId="{CAB10BDE-D1E4-43FC-880C-A1A937E08390}">
      <dgm:prSet/>
      <dgm:spPr/>
      <dgm:t>
        <a:bodyPr/>
        <a:lstStyle/>
        <a:p>
          <a:endParaRPr lang="en-US"/>
        </a:p>
      </dgm:t>
    </dgm:pt>
    <dgm:pt modelId="{D72768A8-D25F-4F1B-8FE0-F9532F23AC35}" type="sibTrans" cxnId="{CAB10BDE-D1E4-43FC-880C-A1A937E08390}">
      <dgm:prSet/>
      <dgm:spPr/>
      <dgm:t>
        <a:bodyPr/>
        <a:lstStyle/>
        <a:p>
          <a:endParaRPr lang="en-US"/>
        </a:p>
      </dgm:t>
    </dgm:pt>
    <dgm:pt modelId="{993D4622-C3FC-4CB2-92A5-C5AF816D8E5D}">
      <dgm:prSet/>
      <dgm:spPr/>
      <dgm:t>
        <a:bodyPr/>
        <a:lstStyle/>
        <a:p>
          <a:r>
            <a:rPr lang="es-ES" dirty="0"/>
            <a:t>Construir el modelo</a:t>
          </a:r>
          <a:endParaRPr lang="en-US" dirty="0"/>
        </a:p>
      </dgm:t>
    </dgm:pt>
    <dgm:pt modelId="{F21D5A1D-7DEA-4993-A8D2-40DF972DA17A}" type="parTrans" cxnId="{D4D18062-CEC7-4206-8A1C-57E5546E05F0}">
      <dgm:prSet/>
      <dgm:spPr/>
      <dgm:t>
        <a:bodyPr/>
        <a:lstStyle/>
        <a:p>
          <a:endParaRPr lang="en-US"/>
        </a:p>
      </dgm:t>
    </dgm:pt>
    <dgm:pt modelId="{3F9C2C77-9BB7-477D-9365-21445B78918B}" type="sibTrans" cxnId="{D4D18062-CEC7-4206-8A1C-57E5546E05F0}">
      <dgm:prSet/>
      <dgm:spPr/>
      <dgm:t>
        <a:bodyPr/>
        <a:lstStyle/>
        <a:p>
          <a:endParaRPr lang="en-US"/>
        </a:p>
      </dgm:t>
    </dgm:pt>
    <dgm:pt modelId="{6A11331C-618C-45FB-A98F-9055A7B3FE52}">
      <dgm:prSet/>
      <dgm:spPr/>
      <dgm:t>
        <a:bodyPr/>
        <a:lstStyle/>
        <a:p>
          <a:r>
            <a:rPr lang="es-ES" dirty="0"/>
            <a:t>Diagnosis del modelo</a:t>
          </a:r>
          <a:endParaRPr lang="en-US" dirty="0"/>
        </a:p>
      </dgm:t>
    </dgm:pt>
    <dgm:pt modelId="{FEC1B977-C308-49D4-9C7C-95D7AF7522E6}" type="parTrans" cxnId="{07403DB0-FA65-440B-948D-F707603EEF94}">
      <dgm:prSet/>
      <dgm:spPr/>
      <dgm:t>
        <a:bodyPr/>
        <a:lstStyle/>
        <a:p>
          <a:endParaRPr lang="en-US"/>
        </a:p>
      </dgm:t>
    </dgm:pt>
    <dgm:pt modelId="{A1392022-E946-427F-822C-FD115E49C5B2}" type="sibTrans" cxnId="{07403DB0-FA65-440B-948D-F707603EEF94}">
      <dgm:prSet/>
      <dgm:spPr/>
      <dgm:t>
        <a:bodyPr/>
        <a:lstStyle/>
        <a:p>
          <a:endParaRPr lang="en-US"/>
        </a:p>
      </dgm:t>
    </dgm:pt>
    <dgm:pt modelId="{CC07D520-F992-4953-8CDE-74FAD709917F}">
      <dgm:prSet/>
      <dgm:spPr/>
      <dgm:t>
        <a:bodyPr/>
        <a:lstStyle/>
        <a:p>
          <a:r>
            <a:rPr lang="es-ES" dirty="0"/>
            <a:t>Realizar pronósticos con el modelo</a:t>
          </a:r>
          <a:endParaRPr lang="en-US" dirty="0"/>
        </a:p>
      </dgm:t>
    </dgm:pt>
    <dgm:pt modelId="{18752B6E-CB01-49A2-BF15-C1CCC3C7136D}" type="parTrans" cxnId="{EC89DB9D-4A5A-4580-AC0A-C8751A6D3281}">
      <dgm:prSet/>
      <dgm:spPr/>
      <dgm:t>
        <a:bodyPr/>
        <a:lstStyle/>
        <a:p>
          <a:endParaRPr lang="en-US"/>
        </a:p>
      </dgm:t>
    </dgm:pt>
    <dgm:pt modelId="{94506CD7-0329-4351-A2A9-B31B16E163A8}" type="sibTrans" cxnId="{EC89DB9D-4A5A-4580-AC0A-C8751A6D3281}">
      <dgm:prSet/>
      <dgm:spPr/>
      <dgm:t>
        <a:bodyPr/>
        <a:lstStyle/>
        <a:p>
          <a:endParaRPr lang="en-US"/>
        </a:p>
      </dgm:t>
    </dgm:pt>
    <dgm:pt modelId="{285CFD76-F0DA-40FE-8A72-A26B95E60F60}">
      <dgm:prSet/>
      <dgm:spPr/>
      <dgm:t>
        <a:bodyPr/>
        <a:lstStyle/>
        <a:p>
          <a:r>
            <a:rPr lang="es-ES"/>
            <a:t>Transformación inversa del pronóstico</a:t>
          </a:r>
          <a:endParaRPr lang="en-US"/>
        </a:p>
      </dgm:t>
    </dgm:pt>
    <dgm:pt modelId="{F78A0AF7-C3A3-434D-B923-0BA67B92AAC4}" type="parTrans" cxnId="{ACCA1EAE-DC35-4206-8DA2-3C1A82706BC4}">
      <dgm:prSet/>
      <dgm:spPr/>
      <dgm:t>
        <a:bodyPr/>
        <a:lstStyle/>
        <a:p>
          <a:endParaRPr lang="en-US"/>
        </a:p>
      </dgm:t>
    </dgm:pt>
    <dgm:pt modelId="{BFEB04CF-F0D9-4823-B9F4-3FF8744B7584}" type="sibTrans" cxnId="{ACCA1EAE-DC35-4206-8DA2-3C1A82706BC4}">
      <dgm:prSet/>
      <dgm:spPr/>
      <dgm:t>
        <a:bodyPr/>
        <a:lstStyle/>
        <a:p>
          <a:endParaRPr lang="en-US"/>
        </a:p>
      </dgm:t>
    </dgm:pt>
    <dgm:pt modelId="{4833389F-76F2-48A0-9779-2C03CC1F02F5}">
      <dgm:prSet/>
      <dgm:spPr/>
      <dgm:t>
        <a:bodyPr/>
        <a:lstStyle/>
        <a:p>
          <a:r>
            <a:rPr lang="es-ES"/>
            <a:t>Realizar la evaluación del pronóstico</a:t>
          </a:r>
          <a:endParaRPr lang="en-US"/>
        </a:p>
      </dgm:t>
    </dgm:pt>
    <dgm:pt modelId="{29170376-BF71-41E7-8A80-1FB5D7F97E6D}" type="parTrans" cxnId="{CA2D3858-C5CC-4D50-B805-D54157380E2E}">
      <dgm:prSet/>
      <dgm:spPr/>
      <dgm:t>
        <a:bodyPr/>
        <a:lstStyle/>
        <a:p>
          <a:endParaRPr lang="en-US"/>
        </a:p>
      </dgm:t>
    </dgm:pt>
    <dgm:pt modelId="{84EFA354-C7A0-4EB3-A47E-E1D791477B27}" type="sibTrans" cxnId="{CA2D3858-C5CC-4D50-B805-D54157380E2E}">
      <dgm:prSet/>
      <dgm:spPr/>
      <dgm:t>
        <a:bodyPr/>
        <a:lstStyle/>
        <a:p>
          <a:endParaRPr lang="en-US"/>
        </a:p>
      </dgm:t>
    </dgm:pt>
    <dgm:pt modelId="{B59F1334-E258-44DA-A908-F1B44275DE5F}" type="pres">
      <dgm:prSet presAssocID="{04A37ACC-5334-479B-A95B-51A69195543D}" presName="linear" presStyleCnt="0">
        <dgm:presLayoutVars>
          <dgm:animLvl val="lvl"/>
          <dgm:resizeHandles val="exact"/>
        </dgm:presLayoutVars>
      </dgm:prSet>
      <dgm:spPr/>
    </dgm:pt>
    <dgm:pt modelId="{F38B4D11-6D9F-401A-B7E0-66F4B1B60B98}" type="pres">
      <dgm:prSet presAssocID="{2C8FE25C-E2EE-4E81-860A-E930BBC356DA}" presName="parentText" presStyleLbl="node1" presStyleIdx="0" presStyleCnt="9">
        <dgm:presLayoutVars>
          <dgm:chMax val="0"/>
          <dgm:bulletEnabled val="1"/>
        </dgm:presLayoutVars>
      </dgm:prSet>
      <dgm:spPr/>
    </dgm:pt>
    <dgm:pt modelId="{F292AC28-DB47-449F-9064-18159E628454}" type="pres">
      <dgm:prSet presAssocID="{0DC14872-6B72-44FE-9352-017D4A0FB188}" presName="spacer" presStyleCnt="0"/>
      <dgm:spPr/>
    </dgm:pt>
    <dgm:pt modelId="{A123A090-9FCF-495D-91BD-58744AC69836}" type="pres">
      <dgm:prSet presAssocID="{6272A1F9-E045-4E9D-8C4C-B1905AEF84CF}" presName="parentText" presStyleLbl="node1" presStyleIdx="1" presStyleCnt="9">
        <dgm:presLayoutVars>
          <dgm:chMax val="0"/>
          <dgm:bulletEnabled val="1"/>
        </dgm:presLayoutVars>
      </dgm:prSet>
      <dgm:spPr/>
    </dgm:pt>
    <dgm:pt modelId="{BF7076AB-B6B9-4ADC-8B3E-20A341EAA62A}" type="pres">
      <dgm:prSet presAssocID="{ED543FD3-040B-479E-89DA-C6E6C4B735F9}" presName="spacer" presStyleCnt="0"/>
      <dgm:spPr/>
    </dgm:pt>
    <dgm:pt modelId="{8E8668E9-9C22-445F-8CCE-9D5BE8A10E66}" type="pres">
      <dgm:prSet presAssocID="{9B9ACF80-B54D-4471-AEDE-0978A4F3ABB1}" presName="parentText" presStyleLbl="node1" presStyleIdx="2" presStyleCnt="9">
        <dgm:presLayoutVars>
          <dgm:chMax val="0"/>
          <dgm:bulletEnabled val="1"/>
        </dgm:presLayoutVars>
      </dgm:prSet>
      <dgm:spPr/>
    </dgm:pt>
    <dgm:pt modelId="{D26CF8DD-BF3D-4186-8266-AB02F95D65A4}" type="pres">
      <dgm:prSet presAssocID="{2BF832D9-DD9D-4DED-891C-00BAC290B27D}" presName="spacer" presStyleCnt="0"/>
      <dgm:spPr/>
    </dgm:pt>
    <dgm:pt modelId="{DACDCA88-8798-4361-A488-83516C14631F}" type="pres">
      <dgm:prSet presAssocID="{6342C83E-A76A-4E7B-8D8E-627AD2B17AC5}" presName="parentText" presStyleLbl="node1" presStyleIdx="3" presStyleCnt="9">
        <dgm:presLayoutVars>
          <dgm:chMax val="0"/>
          <dgm:bulletEnabled val="1"/>
        </dgm:presLayoutVars>
      </dgm:prSet>
      <dgm:spPr/>
    </dgm:pt>
    <dgm:pt modelId="{9ADCD105-6834-4F08-9845-91CB3E884220}" type="pres">
      <dgm:prSet presAssocID="{D72768A8-D25F-4F1B-8FE0-F9532F23AC35}" presName="spacer" presStyleCnt="0"/>
      <dgm:spPr/>
    </dgm:pt>
    <dgm:pt modelId="{AB7C512E-801D-4AEF-96A2-75E1C452DB3F}" type="pres">
      <dgm:prSet presAssocID="{993D4622-C3FC-4CB2-92A5-C5AF816D8E5D}" presName="parentText" presStyleLbl="node1" presStyleIdx="4" presStyleCnt="9">
        <dgm:presLayoutVars>
          <dgm:chMax val="0"/>
          <dgm:bulletEnabled val="1"/>
        </dgm:presLayoutVars>
      </dgm:prSet>
      <dgm:spPr/>
    </dgm:pt>
    <dgm:pt modelId="{620F41BF-5796-4954-88BB-630965705C28}" type="pres">
      <dgm:prSet presAssocID="{3F9C2C77-9BB7-477D-9365-21445B78918B}" presName="spacer" presStyleCnt="0"/>
      <dgm:spPr/>
    </dgm:pt>
    <dgm:pt modelId="{B30B4E78-3D00-47B3-BDFC-1EDD231B82D2}" type="pres">
      <dgm:prSet presAssocID="{6A11331C-618C-45FB-A98F-9055A7B3FE52}" presName="parentText" presStyleLbl="node1" presStyleIdx="5" presStyleCnt="9">
        <dgm:presLayoutVars>
          <dgm:chMax val="0"/>
          <dgm:bulletEnabled val="1"/>
        </dgm:presLayoutVars>
      </dgm:prSet>
      <dgm:spPr/>
    </dgm:pt>
    <dgm:pt modelId="{0EA6F674-EA3C-4159-ACEC-B5304A5E51C3}" type="pres">
      <dgm:prSet presAssocID="{A1392022-E946-427F-822C-FD115E49C5B2}" presName="spacer" presStyleCnt="0"/>
      <dgm:spPr/>
    </dgm:pt>
    <dgm:pt modelId="{666103CD-7387-497B-81F5-C3CF74E1D5A5}" type="pres">
      <dgm:prSet presAssocID="{CC07D520-F992-4953-8CDE-74FAD709917F}" presName="parentText" presStyleLbl="node1" presStyleIdx="6" presStyleCnt="9">
        <dgm:presLayoutVars>
          <dgm:chMax val="0"/>
          <dgm:bulletEnabled val="1"/>
        </dgm:presLayoutVars>
      </dgm:prSet>
      <dgm:spPr/>
    </dgm:pt>
    <dgm:pt modelId="{494DCA6E-C285-4215-AA1F-A2883B2C02C0}" type="pres">
      <dgm:prSet presAssocID="{94506CD7-0329-4351-A2A9-B31B16E163A8}" presName="spacer" presStyleCnt="0"/>
      <dgm:spPr/>
    </dgm:pt>
    <dgm:pt modelId="{2DA334F8-32E9-4159-AEEC-52801606A621}" type="pres">
      <dgm:prSet presAssocID="{285CFD76-F0DA-40FE-8A72-A26B95E60F60}" presName="parentText" presStyleLbl="node1" presStyleIdx="7" presStyleCnt="9">
        <dgm:presLayoutVars>
          <dgm:chMax val="0"/>
          <dgm:bulletEnabled val="1"/>
        </dgm:presLayoutVars>
      </dgm:prSet>
      <dgm:spPr/>
    </dgm:pt>
    <dgm:pt modelId="{653D121D-1147-443D-B130-DC81D8F865F2}" type="pres">
      <dgm:prSet presAssocID="{BFEB04CF-F0D9-4823-B9F4-3FF8744B7584}" presName="spacer" presStyleCnt="0"/>
      <dgm:spPr/>
    </dgm:pt>
    <dgm:pt modelId="{17365E8D-B33D-441D-9DBC-E013F3AC9E0A}" type="pres">
      <dgm:prSet presAssocID="{4833389F-76F2-48A0-9779-2C03CC1F02F5}" presName="parentText" presStyleLbl="node1" presStyleIdx="8" presStyleCnt="9">
        <dgm:presLayoutVars>
          <dgm:chMax val="0"/>
          <dgm:bulletEnabled val="1"/>
        </dgm:presLayoutVars>
      </dgm:prSet>
      <dgm:spPr/>
    </dgm:pt>
  </dgm:ptLst>
  <dgm:cxnLst>
    <dgm:cxn modelId="{F3857921-2C5E-4B1D-9F71-79AA9753BC6F}" type="presOf" srcId="{4833389F-76F2-48A0-9779-2C03CC1F02F5}" destId="{17365E8D-B33D-441D-9DBC-E013F3AC9E0A}" srcOrd="0" destOrd="0" presId="urn:microsoft.com/office/officeart/2005/8/layout/vList2"/>
    <dgm:cxn modelId="{D4D18062-CEC7-4206-8A1C-57E5546E05F0}" srcId="{04A37ACC-5334-479B-A95B-51A69195543D}" destId="{993D4622-C3FC-4CB2-92A5-C5AF816D8E5D}" srcOrd="4" destOrd="0" parTransId="{F21D5A1D-7DEA-4993-A8D2-40DF972DA17A}" sibTransId="{3F9C2C77-9BB7-477D-9365-21445B78918B}"/>
    <dgm:cxn modelId="{BE920963-CC81-4FAE-B6FE-60FC2545B00C}" srcId="{04A37ACC-5334-479B-A95B-51A69195543D}" destId="{6272A1F9-E045-4E9D-8C4C-B1905AEF84CF}" srcOrd="1" destOrd="0" parTransId="{20BC43D4-30EF-4022-8D4E-6E0C41E89F24}" sibTransId="{ED543FD3-040B-479E-89DA-C6E6C4B735F9}"/>
    <dgm:cxn modelId="{E9311C50-41F5-4D6F-8AA7-175BBF5E457C}" type="presOf" srcId="{04A37ACC-5334-479B-A95B-51A69195543D}" destId="{B59F1334-E258-44DA-A908-F1B44275DE5F}" srcOrd="0" destOrd="0" presId="urn:microsoft.com/office/officeart/2005/8/layout/vList2"/>
    <dgm:cxn modelId="{CC7ADF74-3C29-4025-BBB3-8A0A0DB90AA5}" type="presOf" srcId="{993D4622-C3FC-4CB2-92A5-C5AF816D8E5D}" destId="{AB7C512E-801D-4AEF-96A2-75E1C452DB3F}" srcOrd="0" destOrd="0" presId="urn:microsoft.com/office/officeart/2005/8/layout/vList2"/>
    <dgm:cxn modelId="{CA2D3858-C5CC-4D50-B805-D54157380E2E}" srcId="{04A37ACC-5334-479B-A95B-51A69195543D}" destId="{4833389F-76F2-48A0-9779-2C03CC1F02F5}" srcOrd="8" destOrd="0" parTransId="{29170376-BF71-41E7-8A80-1FB5D7F97E6D}" sibTransId="{84EFA354-C7A0-4EB3-A47E-E1D791477B27}"/>
    <dgm:cxn modelId="{C8488384-266C-425F-8E2F-89E1C8AC53CF}" type="presOf" srcId="{285CFD76-F0DA-40FE-8A72-A26B95E60F60}" destId="{2DA334F8-32E9-4159-AEEC-52801606A621}" srcOrd="0" destOrd="0" presId="urn:microsoft.com/office/officeart/2005/8/layout/vList2"/>
    <dgm:cxn modelId="{057DD08B-DC5D-4C7A-8687-749749CDBB8C}" type="presOf" srcId="{6342C83E-A76A-4E7B-8D8E-627AD2B17AC5}" destId="{DACDCA88-8798-4361-A488-83516C14631F}" srcOrd="0" destOrd="0" presId="urn:microsoft.com/office/officeart/2005/8/layout/vList2"/>
    <dgm:cxn modelId="{FAEEF297-E839-403C-B138-4F88E42C848B}" type="presOf" srcId="{2C8FE25C-E2EE-4E81-860A-E930BBC356DA}" destId="{F38B4D11-6D9F-401A-B7E0-66F4B1B60B98}" srcOrd="0" destOrd="0" presId="urn:microsoft.com/office/officeart/2005/8/layout/vList2"/>
    <dgm:cxn modelId="{EC89DB9D-4A5A-4580-AC0A-C8751A6D3281}" srcId="{04A37ACC-5334-479B-A95B-51A69195543D}" destId="{CC07D520-F992-4953-8CDE-74FAD709917F}" srcOrd="6" destOrd="0" parTransId="{18752B6E-CB01-49A2-BF15-C1CCC3C7136D}" sibTransId="{94506CD7-0329-4351-A2A9-B31B16E163A8}"/>
    <dgm:cxn modelId="{81560E9E-0D25-47B1-9EAB-4F148522FD17}" type="presOf" srcId="{6272A1F9-E045-4E9D-8C4C-B1905AEF84CF}" destId="{A123A090-9FCF-495D-91BD-58744AC69836}" srcOrd="0" destOrd="0" presId="urn:microsoft.com/office/officeart/2005/8/layout/vList2"/>
    <dgm:cxn modelId="{6345B1A5-987A-43DB-8A49-E97B6C1DD13C}" type="presOf" srcId="{6A11331C-618C-45FB-A98F-9055A7B3FE52}" destId="{B30B4E78-3D00-47B3-BDFC-1EDD231B82D2}" srcOrd="0" destOrd="0" presId="urn:microsoft.com/office/officeart/2005/8/layout/vList2"/>
    <dgm:cxn modelId="{ACCA1EAE-DC35-4206-8DA2-3C1A82706BC4}" srcId="{04A37ACC-5334-479B-A95B-51A69195543D}" destId="{285CFD76-F0DA-40FE-8A72-A26B95E60F60}" srcOrd="7" destOrd="0" parTransId="{F78A0AF7-C3A3-434D-B923-0BA67B92AAC4}" sibTransId="{BFEB04CF-F0D9-4823-B9F4-3FF8744B7584}"/>
    <dgm:cxn modelId="{07403DB0-FA65-440B-948D-F707603EEF94}" srcId="{04A37ACC-5334-479B-A95B-51A69195543D}" destId="{6A11331C-618C-45FB-A98F-9055A7B3FE52}" srcOrd="5" destOrd="0" parTransId="{FEC1B977-C308-49D4-9C7C-95D7AF7522E6}" sibTransId="{A1392022-E946-427F-822C-FD115E49C5B2}"/>
    <dgm:cxn modelId="{174060B6-90C1-478E-86EC-FBD3B9A247A5}" srcId="{04A37ACC-5334-479B-A95B-51A69195543D}" destId="{9B9ACF80-B54D-4471-AEDE-0978A4F3ABB1}" srcOrd="2" destOrd="0" parTransId="{BF5FD34A-90C8-4601-BC67-B43177B42575}" sibTransId="{2BF832D9-DD9D-4DED-891C-00BAC290B27D}"/>
    <dgm:cxn modelId="{89A5F0B6-2B66-424E-B8EC-18CBE110928D}" type="presOf" srcId="{CC07D520-F992-4953-8CDE-74FAD709917F}" destId="{666103CD-7387-497B-81F5-C3CF74E1D5A5}" srcOrd="0" destOrd="0" presId="urn:microsoft.com/office/officeart/2005/8/layout/vList2"/>
    <dgm:cxn modelId="{CAB10BDE-D1E4-43FC-880C-A1A937E08390}" srcId="{04A37ACC-5334-479B-A95B-51A69195543D}" destId="{6342C83E-A76A-4E7B-8D8E-627AD2B17AC5}" srcOrd="3" destOrd="0" parTransId="{054DDF3F-4CE1-4C51-9BE8-086BD673F2F8}" sibTransId="{D72768A8-D25F-4F1B-8FE0-F9532F23AC35}"/>
    <dgm:cxn modelId="{00C5F5F9-B4C7-46DB-8A40-12D82467515A}" type="presOf" srcId="{9B9ACF80-B54D-4471-AEDE-0978A4F3ABB1}" destId="{8E8668E9-9C22-445F-8CCE-9D5BE8A10E66}" srcOrd="0" destOrd="0" presId="urn:microsoft.com/office/officeart/2005/8/layout/vList2"/>
    <dgm:cxn modelId="{D3A21BFE-8D3F-489E-984B-563F2C5FD261}" srcId="{04A37ACC-5334-479B-A95B-51A69195543D}" destId="{2C8FE25C-E2EE-4E81-860A-E930BBC356DA}" srcOrd="0" destOrd="0" parTransId="{D25DD013-09CD-4FFA-A243-DAE28531D536}" sibTransId="{0DC14872-6B72-44FE-9352-017D4A0FB188}"/>
    <dgm:cxn modelId="{3A0DAC04-97CC-4B38-9607-09389EA0B64F}" type="presParOf" srcId="{B59F1334-E258-44DA-A908-F1B44275DE5F}" destId="{F38B4D11-6D9F-401A-B7E0-66F4B1B60B98}" srcOrd="0" destOrd="0" presId="urn:microsoft.com/office/officeart/2005/8/layout/vList2"/>
    <dgm:cxn modelId="{148AA86A-9EFF-4B36-B051-48F4DA8BA9A2}" type="presParOf" srcId="{B59F1334-E258-44DA-A908-F1B44275DE5F}" destId="{F292AC28-DB47-449F-9064-18159E628454}" srcOrd="1" destOrd="0" presId="urn:microsoft.com/office/officeart/2005/8/layout/vList2"/>
    <dgm:cxn modelId="{7B09B793-DA68-4B2A-A84B-0B4D295220BC}" type="presParOf" srcId="{B59F1334-E258-44DA-A908-F1B44275DE5F}" destId="{A123A090-9FCF-495D-91BD-58744AC69836}" srcOrd="2" destOrd="0" presId="urn:microsoft.com/office/officeart/2005/8/layout/vList2"/>
    <dgm:cxn modelId="{8C016355-8F77-4AAC-AFBA-C7079494926F}" type="presParOf" srcId="{B59F1334-E258-44DA-A908-F1B44275DE5F}" destId="{BF7076AB-B6B9-4ADC-8B3E-20A341EAA62A}" srcOrd="3" destOrd="0" presId="urn:microsoft.com/office/officeart/2005/8/layout/vList2"/>
    <dgm:cxn modelId="{63BFFE60-41F7-4A5E-9F39-1FB7FF57B254}" type="presParOf" srcId="{B59F1334-E258-44DA-A908-F1B44275DE5F}" destId="{8E8668E9-9C22-445F-8CCE-9D5BE8A10E66}" srcOrd="4" destOrd="0" presId="urn:microsoft.com/office/officeart/2005/8/layout/vList2"/>
    <dgm:cxn modelId="{4D781622-BE74-46A8-BF2A-BD376740C777}" type="presParOf" srcId="{B59F1334-E258-44DA-A908-F1B44275DE5F}" destId="{D26CF8DD-BF3D-4186-8266-AB02F95D65A4}" srcOrd="5" destOrd="0" presId="urn:microsoft.com/office/officeart/2005/8/layout/vList2"/>
    <dgm:cxn modelId="{439F18D1-D1D8-48A2-800D-D77A42522201}" type="presParOf" srcId="{B59F1334-E258-44DA-A908-F1B44275DE5F}" destId="{DACDCA88-8798-4361-A488-83516C14631F}" srcOrd="6" destOrd="0" presId="urn:microsoft.com/office/officeart/2005/8/layout/vList2"/>
    <dgm:cxn modelId="{5D867DE3-17D7-4E31-9FF6-767E4678B933}" type="presParOf" srcId="{B59F1334-E258-44DA-A908-F1B44275DE5F}" destId="{9ADCD105-6834-4F08-9845-91CB3E884220}" srcOrd="7" destOrd="0" presId="urn:microsoft.com/office/officeart/2005/8/layout/vList2"/>
    <dgm:cxn modelId="{5E093B03-6DB1-44F8-81A3-19EDBC6C82A3}" type="presParOf" srcId="{B59F1334-E258-44DA-A908-F1B44275DE5F}" destId="{AB7C512E-801D-4AEF-96A2-75E1C452DB3F}" srcOrd="8" destOrd="0" presId="urn:microsoft.com/office/officeart/2005/8/layout/vList2"/>
    <dgm:cxn modelId="{A268F23D-D1C4-4738-8D47-F15073983F55}" type="presParOf" srcId="{B59F1334-E258-44DA-A908-F1B44275DE5F}" destId="{620F41BF-5796-4954-88BB-630965705C28}" srcOrd="9" destOrd="0" presId="urn:microsoft.com/office/officeart/2005/8/layout/vList2"/>
    <dgm:cxn modelId="{DEA3B913-5999-4C33-ADE3-89824361C413}" type="presParOf" srcId="{B59F1334-E258-44DA-A908-F1B44275DE5F}" destId="{B30B4E78-3D00-47B3-BDFC-1EDD231B82D2}" srcOrd="10" destOrd="0" presId="urn:microsoft.com/office/officeart/2005/8/layout/vList2"/>
    <dgm:cxn modelId="{FB635FF9-0A32-46AD-ADF1-523DDCEFBD90}" type="presParOf" srcId="{B59F1334-E258-44DA-A908-F1B44275DE5F}" destId="{0EA6F674-EA3C-4159-ACEC-B5304A5E51C3}" srcOrd="11" destOrd="0" presId="urn:microsoft.com/office/officeart/2005/8/layout/vList2"/>
    <dgm:cxn modelId="{E2742401-15D0-48C9-A7E3-50DED7D9CE9E}" type="presParOf" srcId="{B59F1334-E258-44DA-A908-F1B44275DE5F}" destId="{666103CD-7387-497B-81F5-C3CF74E1D5A5}" srcOrd="12" destOrd="0" presId="urn:microsoft.com/office/officeart/2005/8/layout/vList2"/>
    <dgm:cxn modelId="{90FF87D6-3E61-4D28-9119-7752D9BB2C26}" type="presParOf" srcId="{B59F1334-E258-44DA-A908-F1B44275DE5F}" destId="{494DCA6E-C285-4215-AA1F-A2883B2C02C0}" srcOrd="13" destOrd="0" presId="urn:microsoft.com/office/officeart/2005/8/layout/vList2"/>
    <dgm:cxn modelId="{E2BC7617-3AD6-4F59-B3A3-A21EBA9637CC}" type="presParOf" srcId="{B59F1334-E258-44DA-A908-F1B44275DE5F}" destId="{2DA334F8-32E9-4159-AEEC-52801606A621}" srcOrd="14" destOrd="0" presId="urn:microsoft.com/office/officeart/2005/8/layout/vList2"/>
    <dgm:cxn modelId="{B3F050DE-8951-4042-B9E5-3C7F7E62FF23}" type="presParOf" srcId="{B59F1334-E258-44DA-A908-F1B44275DE5F}" destId="{653D121D-1147-443D-B130-DC81D8F865F2}" srcOrd="15" destOrd="0" presId="urn:microsoft.com/office/officeart/2005/8/layout/vList2"/>
    <dgm:cxn modelId="{EBB1E8EC-CF78-468E-859F-D0E08CB7F521}" type="presParOf" srcId="{B59F1334-E258-44DA-A908-F1B44275DE5F}" destId="{17365E8D-B33D-441D-9DBC-E013F3AC9E0A}" srcOrd="1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40E9BD-AC2B-4969-99A1-B8B4353ED7B3}" type="doc">
      <dgm:prSet loTypeId="urn:microsoft.com/office/officeart/2005/8/layout/lProcess2" loCatId="list" qsTypeId="urn:microsoft.com/office/officeart/2005/8/quickstyle/simple2" qsCatId="simple" csTypeId="urn:microsoft.com/office/officeart/2005/8/colors/accent0_3" csCatId="mainScheme" phldr="1"/>
      <dgm:spPr/>
      <dgm:t>
        <a:bodyPr/>
        <a:lstStyle/>
        <a:p>
          <a:endParaRPr lang="es-EC"/>
        </a:p>
      </dgm:t>
    </dgm:pt>
    <dgm:pt modelId="{C91C0F7C-832D-432E-8EB0-8E7FEF5A3A62}">
      <dgm:prSet phldrT="[Texto]"/>
      <dgm:spPr/>
      <dgm:t>
        <a:bodyPr/>
        <a:lstStyle/>
        <a:p>
          <a:r>
            <a:rPr lang="es-ES" dirty="0"/>
            <a:t>Univariantes</a:t>
          </a:r>
          <a:endParaRPr lang="es-EC" dirty="0"/>
        </a:p>
      </dgm:t>
    </dgm:pt>
    <dgm:pt modelId="{1EC81196-1120-43C0-811F-94DC1B683C3A}" type="parTrans" cxnId="{E47971CB-3FB9-49D6-B41C-012474B8624B}">
      <dgm:prSet/>
      <dgm:spPr/>
      <dgm:t>
        <a:bodyPr/>
        <a:lstStyle/>
        <a:p>
          <a:endParaRPr lang="es-EC"/>
        </a:p>
      </dgm:t>
    </dgm:pt>
    <dgm:pt modelId="{EB50AEEB-7B65-4059-8162-A3634CD8A587}" type="sibTrans" cxnId="{E47971CB-3FB9-49D6-B41C-012474B8624B}">
      <dgm:prSet/>
      <dgm:spPr/>
      <dgm:t>
        <a:bodyPr/>
        <a:lstStyle/>
        <a:p>
          <a:endParaRPr lang="es-EC"/>
        </a:p>
      </dgm:t>
    </dgm:pt>
    <dgm:pt modelId="{994B8EC8-6B55-44B4-BA87-2826C96C027B}">
      <dgm:prSet phldrT="[Texto]"/>
      <dgm:spPr/>
      <dgm:t>
        <a:bodyPr/>
        <a:lstStyle/>
        <a:p>
          <a:r>
            <a:rPr lang="es-ES" dirty="0"/>
            <a:t>Un vector columna</a:t>
          </a:r>
          <a:endParaRPr lang="es-EC" dirty="0"/>
        </a:p>
      </dgm:t>
    </dgm:pt>
    <dgm:pt modelId="{34DAE57A-E514-4EE6-83CC-B05261C1B9C3}" type="parTrans" cxnId="{07AD73CF-40A9-4902-AF45-F486BDDB31E3}">
      <dgm:prSet/>
      <dgm:spPr/>
      <dgm:t>
        <a:bodyPr/>
        <a:lstStyle/>
        <a:p>
          <a:endParaRPr lang="es-EC"/>
        </a:p>
      </dgm:t>
    </dgm:pt>
    <dgm:pt modelId="{20301750-8E13-4583-9181-41A30E77304E}" type="sibTrans" cxnId="{07AD73CF-40A9-4902-AF45-F486BDDB31E3}">
      <dgm:prSet/>
      <dgm:spPr/>
      <dgm:t>
        <a:bodyPr/>
        <a:lstStyle/>
        <a:p>
          <a:endParaRPr lang="es-EC"/>
        </a:p>
      </dgm:t>
    </dgm:pt>
    <dgm:pt modelId="{4D76772D-2BF3-4A9A-9863-9CF610457D59}">
      <dgm:prSet phldrT="[Texto]"/>
      <dgm:spPr/>
      <dgm:t>
        <a:bodyPr/>
        <a:lstStyle/>
        <a:p>
          <a:r>
            <a:rPr lang="es-ES" dirty="0"/>
            <a:t>Las predicciones se basan en su propio pasado</a:t>
          </a:r>
          <a:endParaRPr lang="es-EC" dirty="0"/>
        </a:p>
      </dgm:t>
    </dgm:pt>
    <dgm:pt modelId="{0CECDC8D-1D49-4895-A587-9F49C4B2B7B7}" type="parTrans" cxnId="{9FE40F0F-52D3-4836-B015-6525D8A88CD3}">
      <dgm:prSet/>
      <dgm:spPr/>
      <dgm:t>
        <a:bodyPr/>
        <a:lstStyle/>
        <a:p>
          <a:endParaRPr lang="es-EC"/>
        </a:p>
      </dgm:t>
    </dgm:pt>
    <dgm:pt modelId="{6E47700A-13BF-4405-B54D-B45A0FF27C32}" type="sibTrans" cxnId="{9FE40F0F-52D3-4836-B015-6525D8A88CD3}">
      <dgm:prSet/>
      <dgm:spPr/>
      <dgm:t>
        <a:bodyPr/>
        <a:lstStyle/>
        <a:p>
          <a:endParaRPr lang="es-EC"/>
        </a:p>
      </dgm:t>
    </dgm:pt>
    <dgm:pt modelId="{C2FDCD82-BB34-4437-94D3-24E79E98AF6C}">
      <dgm:prSet phldrT="[Texto]"/>
      <dgm:spPr/>
      <dgm:t>
        <a:bodyPr/>
        <a:lstStyle/>
        <a:p>
          <a:r>
            <a:rPr lang="es-ES" dirty="0"/>
            <a:t>Con variables exógenas</a:t>
          </a:r>
          <a:endParaRPr lang="es-EC" dirty="0"/>
        </a:p>
      </dgm:t>
    </dgm:pt>
    <dgm:pt modelId="{C56A9AE9-658C-43E4-8627-30C9071E2827}" type="parTrans" cxnId="{4705031E-F565-4D79-81D6-29247117BE51}">
      <dgm:prSet/>
      <dgm:spPr/>
      <dgm:t>
        <a:bodyPr/>
        <a:lstStyle/>
        <a:p>
          <a:endParaRPr lang="es-EC"/>
        </a:p>
      </dgm:t>
    </dgm:pt>
    <dgm:pt modelId="{E49EADCA-2D66-4009-9B99-EB0B133A9BDF}" type="sibTrans" cxnId="{4705031E-F565-4D79-81D6-29247117BE51}">
      <dgm:prSet/>
      <dgm:spPr/>
      <dgm:t>
        <a:bodyPr/>
        <a:lstStyle/>
        <a:p>
          <a:endParaRPr lang="es-EC"/>
        </a:p>
      </dgm:t>
    </dgm:pt>
    <dgm:pt modelId="{04B6EE51-0D27-4CCD-A609-25C752DCC1F0}">
      <dgm:prSet phldrT="[Texto]"/>
      <dgm:spPr/>
      <dgm:t>
        <a:bodyPr/>
        <a:lstStyle/>
        <a:p>
          <a:r>
            <a:rPr lang="es-ES" dirty="0"/>
            <a:t>Usualmente 1 o varios factores externos influyen en la variable predicha</a:t>
          </a:r>
          <a:endParaRPr lang="es-EC" dirty="0"/>
        </a:p>
      </dgm:t>
    </dgm:pt>
    <dgm:pt modelId="{82A3F6ED-4B0B-415D-8C68-C2EE9BA73A10}" type="parTrans" cxnId="{638760AB-57A9-44AC-96C2-B86731E34E69}">
      <dgm:prSet/>
      <dgm:spPr/>
      <dgm:t>
        <a:bodyPr/>
        <a:lstStyle/>
        <a:p>
          <a:endParaRPr lang="es-EC"/>
        </a:p>
      </dgm:t>
    </dgm:pt>
    <dgm:pt modelId="{65336784-69EF-4973-BFD1-C3E9339AA58C}" type="sibTrans" cxnId="{638760AB-57A9-44AC-96C2-B86731E34E69}">
      <dgm:prSet/>
      <dgm:spPr/>
      <dgm:t>
        <a:bodyPr/>
        <a:lstStyle/>
        <a:p>
          <a:endParaRPr lang="es-EC"/>
        </a:p>
      </dgm:t>
    </dgm:pt>
    <dgm:pt modelId="{B5E9ABDB-B45D-49CE-A93A-9B821B475684}">
      <dgm:prSet phldrT="[Texto]"/>
      <dgm:spPr/>
      <dgm:t>
        <a:bodyPr/>
        <a:lstStyle/>
        <a:p>
          <a:r>
            <a:rPr lang="es-ES" dirty="0"/>
            <a:t>Es unidireccional. Ej. Ventas influenciadas por el clima, pero el clima no se ve influenciado por las ventas</a:t>
          </a:r>
          <a:endParaRPr lang="es-EC" dirty="0"/>
        </a:p>
      </dgm:t>
    </dgm:pt>
    <dgm:pt modelId="{729DF6B7-C228-4031-BCBC-DE87F1AA0A79}" type="parTrans" cxnId="{CAA501B9-502C-431C-A0A1-E92A44E48790}">
      <dgm:prSet/>
      <dgm:spPr/>
      <dgm:t>
        <a:bodyPr/>
        <a:lstStyle/>
        <a:p>
          <a:endParaRPr lang="es-EC"/>
        </a:p>
      </dgm:t>
    </dgm:pt>
    <dgm:pt modelId="{16E4403A-DB5F-4622-AA80-14207BC26845}" type="sibTrans" cxnId="{CAA501B9-502C-431C-A0A1-E92A44E48790}">
      <dgm:prSet/>
      <dgm:spPr/>
      <dgm:t>
        <a:bodyPr/>
        <a:lstStyle/>
        <a:p>
          <a:endParaRPr lang="es-EC"/>
        </a:p>
      </dgm:t>
    </dgm:pt>
    <dgm:pt modelId="{357A1878-9058-4CC6-9DAB-35D5626E8895}">
      <dgm:prSet phldrT="[Texto]"/>
      <dgm:spPr/>
      <dgm:t>
        <a:bodyPr/>
        <a:lstStyle/>
        <a:p>
          <a:r>
            <a:rPr lang="es-ES" dirty="0"/>
            <a:t>Multivariantes</a:t>
          </a:r>
          <a:endParaRPr lang="es-EC" dirty="0"/>
        </a:p>
      </dgm:t>
    </dgm:pt>
    <dgm:pt modelId="{1CBEFB3E-A9C5-4ACB-8E99-8F4AA9382F24}" type="parTrans" cxnId="{D5404587-6563-42D5-9452-A236403327BD}">
      <dgm:prSet/>
      <dgm:spPr/>
      <dgm:t>
        <a:bodyPr/>
        <a:lstStyle/>
        <a:p>
          <a:endParaRPr lang="es-EC"/>
        </a:p>
      </dgm:t>
    </dgm:pt>
    <dgm:pt modelId="{1D15F111-1F12-4C4E-BAAD-8BAFF0F73EFE}" type="sibTrans" cxnId="{D5404587-6563-42D5-9452-A236403327BD}">
      <dgm:prSet/>
      <dgm:spPr/>
      <dgm:t>
        <a:bodyPr/>
        <a:lstStyle/>
        <a:p>
          <a:endParaRPr lang="es-EC"/>
        </a:p>
      </dgm:t>
    </dgm:pt>
    <dgm:pt modelId="{281880AE-600E-4B32-BCF8-01CD481689E5}">
      <dgm:prSet phldrT="[Texto]"/>
      <dgm:spPr/>
      <dgm:t>
        <a:bodyPr/>
        <a:lstStyle/>
        <a:p>
          <a:r>
            <a:rPr lang="es-ES" dirty="0"/>
            <a:t>Existe relación bidireccional entre las variables</a:t>
          </a:r>
          <a:endParaRPr lang="es-EC" dirty="0"/>
        </a:p>
      </dgm:t>
    </dgm:pt>
    <dgm:pt modelId="{81DC08BB-E447-45CF-BBAE-55B25AD4A60F}" type="parTrans" cxnId="{DDFA9DAA-08BC-469D-9514-C4A421809480}">
      <dgm:prSet/>
      <dgm:spPr/>
      <dgm:t>
        <a:bodyPr/>
        <a:lstStyle/>
        <a:p>
          <a:endParaRPr lang="es-EC"/>
        </a:p>
      </dgm:t>
    </dgm:pt>
    <dgm:pt modelId="{F4B31482-B05D-425C-BE18-BAD159FEA2F2}" type="sibTrans" cxnId="{DDFA9DAA-08BC-469D-9514-C4A421809480}">
      <dgm:prSet/>
      <dgm:spPr/>
      <dgm:t>
        <a:bodyPr/>
        <a:lstStyle/>
        <a:p>
          <a:endParaRPr lang="es-EC"/>
        </a:p>
      </dgm:t>
    </dgm:pt>
    <dgm:pt modelId="{49515F4F-C47F-4C91-A87E-8482AB8FF0B7}">
      <dgm:prSet phldrT="[Texto]"/>
      <dgm:spPr/>
      <dgm:t>
        <a:bodyPr/>
        <a:lstStyle/>
        <a:p>
          <a:r>
            <a:rPr lang="es-ES" dirty="0"/>
            <a:t>Ej. Inflación &amp; PIB</a:t>
          </a:r>
          <a:endParaRPr lang="es-EC" dirty="0"/>
        </a:p>
      </dgm:t>
    </dgm:pt>
    <dgm:pt modelId="{7DA9232E-00AB-4D9C-B275-D56E4D0826DF}" type="parTrans" cxnId="{5D258751-F55E-4C0A-ACB8-62211A28B7D7}">
      <dgm:prSet/>
      <dgm:spPr/>
      <dgm:t>
        <a:bodyPr/>
        <a:lstStyle/>
        <a:p>
          <a:endParaRPr lang="es-EC"/>
        </a:p>
      </dgm:t>
    </dgm:pt>
    <dgm:pt modelId="{8B245C42-839C-4A1F-9059-17BADD534B95}" type="sibTrans" cxnId="{5D258751-F55E-4C0A-ACB8-62211A28B7D7}">
      <dgm:prSet/>
      <dgm:spPr/>
      <dgm:t>
        <a:bodyPr/>
        <a:lstStyle/>
        <a:p>
          <a:endParaRPr lang="es-EC"/>
        </a:p>
      </dgm:t>
    </dgm:pt>
    <dgm:pt modelId="{6522BA5A-F2F8-4078-AAF2-9C58EB9F3509}">
      <dgm:prSet/>
      <dgm:spPr/>
      <dgm:t>
        <a:bodyPr/>
        <a:lstStyle/>
        <a:p>
          <a:r>
            <a:rPr lang="es-ES" dirty="0"/>
            <a:t>ARIMA, SARIMA, HOLT-WINTERS</a:t>
          </a:r>
          <a:endParaRPr lang="es-EC" dirty="0"/>
        </a:p>
      </dgm:t>
    </dgm:pt>
    <dgm:pt modelId="{C04E7A0F-5DFA-4988-A122-EE127CFCB762}" type="parTrans" cxnId="{2487B020-E76B-425C-B489-879F93C7AD6C}">
      <dgm:prSet/>
      <dgm:spPr/>
      <dgm:t>
        <a:bodyPr/>
        <a:lstStyle/>
        <a:p>
          <a:endParaRPr lang="es-EC"/>
        </a:p>
      </dgm:t>
    </dgm:pt>
    <dgm:pt modelId="{EB95C842-674C-418A-8744-227C7BCD6632}" type="sibTrans" cxnId="{2487B020-E76B-425C-B489-879F93C7AD6C}">
      <dgm:prSet/>
      <dgm:spPr/>
      <dgm:t>
        <a:bodyPr/>
        <a:lstStyle/>
        <a:p>
          <a:endParaRPr lang="es-EC"/>
        </a:p>
      </dgm:t>
    </dgm:pt>
    <dgm:pt modelId="{A8D17C16-9845-42B4-B6A5-3C1DC81BFB82}">
      <dgm:prSet/>
      <dgm:spPr/>
      <dgm:t>
        <a:bodyPr/>
        <a:lstStyle/>
        <a:p>
          <a:r>
            <a:rPr lang="es-ES" dirty="0"/>
            <a:t>ARIMAX</a:t>
          </a:r>
          <a:endParaRPr lang="es-EC" dirty="0"/>
        </a:p>
      </dgm:t>
    </dgm:pt>
    <dgm:pt modelId="{2F1D3417-7AAD-4641-938C-DC04DEF51D81}" type="parTrans" cxnId="{CE4784E0-75D9-4B3A-9B96-007D4AEA05CA}">
      <dgm:prSet/>
      <dgm:spPr/>
      <dgm:t>
        <a:bodyPr/>
        <a:lstStyle/>
        <a:p>
          <a:endParaRPr lang="es-EC"/>
        </a:p>
      </dgm:t>
    </dgm:pt>
    <dgm:pt modelId="{CD9A2455-9791-4DD1-A61A-C38FEFDECCC4}" type="sibTrans" cxnId="{CE4784E0-75D9-4B3A-9B96-007D4AEA05CA}">
      <dgm:prSet/>
      <dgm:spPr/>
      <dgm:t>
        <a:bodyPr/>
        <a:lstStyle/>
        <a:p>
          <a:endParaRPr lang="es-EC"/>
        </a:p>
      </dgm:t>
    </dgm:pt>
    <dgm:pt modelId="{50A06A01-5115-4CCD-ADC0-56D32016CFAB}">
      <dgm:prSet/>
      <dgm:spPr/>
      <dgm:t>
        <a:bodyPr/>
        <a:lstStyle/>
        <a:p>
          <a:r>
            <a:rPr lang="es-ES" dirty="0"/>
            <a:t>VAR</a:t>
          </a:r>
          <a:endParaRPr lang="es-EC" dirty="0"/>
        </a:p>
      </dgm:t>
    </dgm:pt>
    <dgm:pt modelId="{CA76C53A-0BA6-425A-8B97-E2F5575D1960}" type="parTrans" cxnId="{2C5AFD2E-13D4-42F1-8CF4-E693A451234A}">
      <dgm:prSet/>
      <dgm:spPr/>
      <dgm:t>
        <a:bodyPr/>
        <a:lstStyle/>
        <a:p>
          <a:endParaRPr lang="es-EC"/>
        </a:p>
      </dgm:t>
    </dgm:pt>
    <dgm:pt modelId="{97692546-1C95-4979-99AA-595E26D06224}" type="sibTrans" cxnId="{2C5AFD2E-13D4-42F1-8CF4-E693A451234A}">
      <dgm:prSet/>
      <dgm:spPr/>
      <dgm:t>
        <a:bodyPr/>
        <a:lstStyle/>
        <a:p>
          <a:endParaRPr lang="es-EC"/>
        </a:p>
      </dgm:t>
    </dgm:pt>
    <dgm:pt modelId="{A8165782-6EB3-456A-9D92-5876CFFDDBA1}" type="pres">
      <dgm:prSet presAssocID="{2840E9BD-AC2B-4969-99A1-B8B4353ED7B3}" presName="theList" presStyleCnt="0">
        <dgm:presLayoutVars>
          <dgm:dir/>
          <dgm:animLvl val="lvl"/>
          <dgm:resizeHandles val="exact"/>
        </dgm:presLayoutVars>
      </dgm:prSet>
      <dgm:spPr/>
    </dgm:pt>
    <dgm:pt modelId="{FA1038AC-2D30-41BD-A202-996D0C736220}" type="pres">
      <dgm:prSet presAssocID="{C91C0F7C-832D-432E-8EB0-8E7FEF5A3A62}" presName="compNode" presStyleCnt="0"/>
      <dgm:spPr/>
    </dgm:pt>
    <dgm:pt modelId="{D2160130-FA98-4C35-8E99-EDD1163F7A1B}" type="pres">
      <dgm:prSet presAssocID="{C91C0F7C-832D-432E-8EB0-8E7FEF5A3A62}" presName="aNode" presStyleLbl="bgShp" presStyleIdx="0" presStyleCnt="3"/>
      <dgm:spPr/>
    </dgm:pt>
    <dgm:pt modelId="{64538C51-8904-4198-9B36-4320CC3D7A91}" type="pres">
      <dgm:prSet presAssocID="{C91C0F7C-832D-432E-8EB0-8E7FEF5A3A62}" presName="textNode" presStyleLbl="bgShp" presStyleIdx="0" presStyleCnt="3"/>
      <dgm:spPr/>
    </dgm:pt>
    <dgm:pt modelId="{983F63E9-6448-49CE-8ACB-9F8C8D132BA6}" type="pres">
      <dgm:prSet presAssocID="{C91C0F7C-832D-432E-8EB0-8E7FEF5A3A62}" presName="compChildNode" presStyleCnt="0"/>
      <dgm:spPr/>
    </dgm:pt>
    <dgm:pt modelId="{46A73864-4F37-40EA-9EE4-BAB73B9824F2}" type="pres">
      <dgm:prSet presAssocID="{C91C0F7C-832D-432E-8EB0-8E7FEF5A3A62}" presName="theInnerList" presStyleCnt="0"/>
      <dgm:spPr/>
    </dgm:pt>
    <dgm:pt modelId="{A85D7794-9120-424A-B783-DA21AE017BDA}" type="pres">
      <dgm:prSet presAssocID="{994B8EC8-6B55-44B4-BA87-2826C96C027B}" presName="childNode" presStyleLbl="node1" presStyleIdx="0" presStyleCnt="9">
        <dgm:presLayoutVars>
          <dgm:bulletEnabled val="1"/>
        </dgm:presLayoutVars>
      </dgm:prSet>
      <dgm:spPr/>
    </dgm:pt>
    <dgm:pt modelId="{EF0D8B8A-9418-4F22-87B4-D19461D210CE}" type="pres">
      <dgm:prSet presAssocID="{994B8EC8-6B55-44B4-BA87-2826C96C027B}" presName="aSpace2" presStyleCnt="0"/>
      <dgm:spPr/>
    </dgm:pt>
    <dgm:pt modelId="{8D1D60BC-A5CD-4647-9D14-40177BAF3BE4}" type="pres">
      <dgm:prSet presAssocID="{4D76772D-2BF3-4A9A-9863-9CF610457D59}" presName="childNode" presStyleLbl="node1" presStyleIdx="1" presStyleCnt="9">
        <dgm:presLayoutVars>
          <dgm:bulletEnabled val="1"/>
        </dgm:presLayoutVars>
      </dgm:prSet>
      <dgm:spPr/>
    </dgm:pt>
    <dgm:pt modelId="{27DA3E65-56A6-43E1-BC62-5BA057C4C79F}" type="pres">
      <dgm:prSet presAssocID="{4D76772D-2BF3-4A9A-9863-9CF610457D59}" presName="aSpace2" presStyleCnt="0"/>
      <dgm:spPr/>
    </dgm:pt>
    <dgm:pt modelId="{861648B4-9864-496D-8BDB-73E43D57B5C3}" type="pres">
      <dgm:prSet presAssocID="{6522BA5A-F2F8-4078-AAF2-9C58EB9F3509}" presName="childNode" presStyleLbl="node1" presStyleIdx="2" presStyleCnt="9">
        <dgm:presLayoutVars>
          <dgm:bulletEnabled val="1"/>
        </dgm:presLayoutVars>
      </dgm:prSet>
      <dgm:spPr/>
    </dgm:pt>
    <dgm:pt modelId="{BD5619AA-9197-47DF-AAEF-3091E2044981}" type="pres">
      <dgm:prSet presAssocID="{C91C0F7C-832D-432E-8EB0-8E7FEF5A3A62}" presName="aSpace" presStyleCnt="0"/>
      <dgm:spPr/>
    </dgm:pt>
    <dgm:pt modelId="{077C95CF-20AE-421F-ABD5-0F3169E3E9C8}" type="pres">
      <dgm:prSet presAssocID="{C2FDCD82-BB34-4437-94D3-24E79E98AF6C}" presName="compNode" presStyleCnt="0"/>
      <dgm:spPr/>
    </dgm:pt>
    <dgm:pt modelId="{130C1068-7F0A-4979-8EC4-08FC9A12ED86}" type="pres">
      <dgm:prSet presAssocID="{C2FDCD82-BB34-4437-94D3-24E79E98AF6C}" presName="aNode" presStyleLbl="bgShp" presStyleIdx="1" presStyleCnt="3"/>
      <dgm:spPr/>
    </dgm:pt>
    <dgm:pt modelId="{7EDCD004-F53C-4D20-A17D-3EC4FA8FF6A7}" type="pres">
      <dgm:prSet presAssocID="{C2FDCD82-BB34-4437-94D3-24E79E98AF6C}" presName="textNode" presStyleLbl="bgShp" presStyleIdx="1" presStyleCnt="3"/>
      <dgm:spPr/>
    </dgm:pt>
    <dgm:pt modelId="{D5CF74E3-D027-43AA-B472-F4CF725A7938}" type="pres">
      <dgm:prSet presAssocID="{C2FDCD82-BB34-4437-94D3-24E79E98AF6C}" presName="compChildNode" presStyleCnt="0"/>
      <dgm:spPr/>
    </dgm:pt>
    <dgm:pt modelId="{7844FDA0-8DB6-4C51-86F8-E80A4D5DC45B}" type="pres">
      <dgm:prSet presAssocID="{C2FDCD82-BB34-4437-94D3-24E79E98AF6C}" presName="theInnerList" presStyleCnt="0"/>
      <dgm:spPr/>
    </dgm:pt>
    <dgm:pt modelId="{6E1D4015-87A6-4F78-B55E-08666A3C25E1}" type="pres">
      <dgm:prSet presAssocID="{04B6EE51-0D27-4CCD-A609-25C752DCC1F0}" presName="childNode" presStyleLbl="node1" presStyleIdx="3" presStyleCnt="9">
        <dgm:presLayoutVars>
          <dgm:bulletEnabled val="1"/>
        </dgm:presLayoutVars>
      </dgm:prSet>
      <dgm:spPr/>
    </dgm:pt>
    <dgm:pt modelId="{4EAF01C0-D37B-47EE-B116-50E720C80BB9}" type="pres">
      <dgm:prSet presAssocID="{04B6EE51-0D27-4CCD-A609-25C752DCC1F0}" presName="aSpace2" presStyleCnt="0"/>
      <dgm:spPr/>
    </dgm:pt>
    <dgm:pt modelId="{3B37FA43-C76D-4193-B70A-E40C0629F2DC}" type="pres">
      <dgm:prSet presAssocID="{B5E9ABDB-B45D-49CE-A93A-9B821B475684}" presName="childNode" presStyleLbl="node1" presStyleIdx="4" presStyleCnt="9">
        <dgm:presLayoutVars>
          <dgm:bulletEnabled val="1"/>
        </dgm:presLayoutVars>
      </dgm:prSet>
      <dgm:spPr/>
    </dgm:pt>
    <dgm:pt modelId="{C2999154-32C4-474E-B417-3B91CB288692}" type="pres">
      <dgm:prSet presAssocID="{B5E9ABDB-B45D-49CE-A93A-9B821B475684}" presName="aSpace2" presStyleCnt="0"/>
      <dgm:spPr/>
    </dgm:pt>
    <dgm:pt modelId="{78086E8E-3094-4658-B6F0-179B45468B24}" type="pres">
      <dgm:prSet presAssocID="{A8D17C16-9845-42B4-B6A5-3C1DC81BFB82}" presName="childNode" presStyleLbl="node1" presStyleIdx="5" presStyleCnt="9">
        <dgm:presLayoutVars>
          <dgm:bulletEnabled val="1"/>
        </dgm:presLayoutVars>
      </dgm:prSet>
      <dgm:spPr/>
    </dgm:pt>
    <dgm:pt modelId="{297EFF1E-65C6-4D3F-A42C-138E5FD71A53}" type="pres">
      <dgm:prSet presAssocID="{C2FDCD82-BB34-4437-94D3-24E79E98AF6C}" presName="aSpace" presStyleCnt="0"/>
      <dgm:spPr/>
    </dgm:pt>
    <dgm:pt modelId="{0BDA4B27-DA4E-472E-8309-E7AA5AB64F80}" type="pres">
      <dgm:prSet presAssocID="{357A1878-9058-4CC6-9DAB-35D5626E8895}" presName="compNode" presStyleCnt="0"/>
      <dgm:spPr/>
    </dgm:pt>
    <dgm:pt modelId="{4D86ED81-68C2-4AAB-8BDC-8975ECF1A281}" type="pres">
      <dgm:prSet presAssocID="{357A1878-9058-4CC6-9DAB-35D5626E8895}" presName="aNode" presStyleLbl="bgShp" presStyleIdx="2" presStyleCnt="3"/>
      <dgm:spPr/>
    </dgm:pt>
    <dgm:pt modelId="{E3B5743B-BAE1-400F-8699-742C33912AA8}" type="pres">
      <dgm:prSet presAssocID="{357A1878-9058-4CC6-9DAB-35D5626E8895}" presName="textNode" presStyleLbl="bgShp" presStyleIdx="2" presStyleCnt="3"/>
      <dgm:spPr/>
    </dgm:pt>
    <dgm:pt modelId="{ED62FC06-D5C9-47A2-9D91-6058D4DF264D}" type="pres">
      <dgm:prSet presAssocID="{357A1878-9058-4CC6-9DAB-35D5626E8895}" presName="compChildNode" presStyleCnt="0"/>
      <dgm:spPr/>
    </dgm:pt>
    <dgm:pt modelId="{782E4A32-A76C-4037-92D7-7C26AC7C8BAC}" type="pres">
      <dgm:prSet presAssocID="{357A1878-9058-4CC6-9DAB-35D5626E8895}" presName="theInnerList" presStyleCnt="0"/>
      <dgm:spPr/>
    </dgm:pt>
    <dgm:pt modelId="{739BF264-E4E5-4019-81F5-C202DBFEEB1B}" type="pres">
      <dgm:prSet presAssocID="{281880AE-600E-4B32-BCF8-01CD481689E5}" presName="childNode" presStyleLbl="node1" presStyleIdx="6" presStyleCnt="9">
        <dgm:presLayoutVars>
          <dgm:bulletEnabled val="1"/>
        </dgm:presLayoutVars>
      </dgm:prSet>
      <dgm:spPr/>
    </dgm:pt>
    <dgm:pt modelId="{3FD3596C-F74C-45E2-B1D5-56DA61A777C1}" type="pres">
      <dgm:prSet presAssocID="{281880AE-600E-4B32-BCF8-01CD481689E5}" presName="aSpace2" presStyleCnt="0"/>
      <dgm:spPr/>
    </dgm:pt>
    <dgm:pt modelId="{6EBE452C-AB75-4044-9997-7EE5479BAB42}" type="pres">
      <dgm:prSet presAssocID="{49515F4F-C47F-4C91-A87E-8482AB8FF0B7}" presName="childNode" presStyleLbl="node1" presStyleIdx="7" presStyleCnt="9">
        <dgm:presLayoutVars>
          <dgm:bulletEnabled val="1"/>
        </dgm:presLayoutVars>
      </dgm:prSet>
      <dgm:spPr/>
    </dgm:pt>
    <dgm:pt modelId="{D94E9E07-9E0A-4228-B54B-75D2EF53D79D}" type="pres">
      <dgm:prSet presAssocID="{49515F4F-C47F-4C91-A87E-8482AB8FF0B7}" presName="aSpace2" presStyleCnt="0"/>
      <dgm:spPr/>
    </dgm:pt>
    <dgm:pt modelId="{B4243C15-3E49-47B0-B792-60030638493B}" type="pres">
      <dgm:prSet presAssocID="{50A06A01-5115-4CCD-ADC0-56D32016CFAB}" presName="childNode" presStyleLbl="node1" presStyleIdx="8" presStyleCnt="9">
        <dgm:presLayoutVars>
          <dgm:bulletEnabled val="1"/>
        </dgm:presLayoutVars>
      </dgm:prSet>
      <dgm:spPr/>
    </dgm:pt>
  </dgm:ptLst>
  <dgm:cxnLst>
    <dgm:cxn modelId="{F289CD04-5696-4643-A0C3-D8170B181CB9}" type="presOf" srcId="{994B8EC8-6B55-44B4-BA87-2826C96C027B}" destId="{A85D7794-9120-424A-B783-DA21AE017BDA}" srcOrd="0" destOrd="0" presId="urn:microsoft.com/office/officeart/2005/8/layout/lProcess2"/>
    <dgm:cxn modelId="{9FE40F0F-52D3-4836-B015-6525D8A88CD3}" srcId="{C91C0F7C-832D-432E-8EB0-8E7FEF5A3A62}" destId="{4D76772D-2BF3-4A9A-9863-9CF610457D59}" srcOrd="1" destOrd="0" parTransId="{0CECDC8D-1D49-4895-A587-9F49C4B2B7B7}" sibTransId="{6E47700A-13BF-4405-B54D-B45A0FF27C32}"/>
    <dgm:cxn modelId="{F5ACD417-1103-4C75-9116-10849FCC331B}" type="presOf" srcId="{4D76772D-2BF3-4A9A-9863-9CF610457D59}" destId="{8D1D60BC-A5CD-4647-9D14-40177BAF3BE4}" srcOrd="0" destOrd="0" presId="urn:microsoft.com/office/officeart/2005/8/layout/lProcess2"/>
    <dgm:cxn modelId="{4705031E-F565-4D79-81D6-29247117BE51}" srcId="{2840E9BD-AC2B-4969-99A1-B8B4353ED7B3}" destId="{C2FDCD82-BB34-4437-94D3-24E79E98AF6C}" srcOrd="1" destOrd="0" parTransId="{C56A9AE9-658C-43E4-8627-30C9071E2827}" sibTransId="{E49EADCA-2D66-4009-9B99-EB0B133A9BDF}"/>
    <dgm:cxn modelId="{2487B020-E76B-425C-B489-879F93C7AD6C}" srcId="{C91C0F7C-832D-432E-8EB0-8E7FEF5A3A62}" destId="{6522BA5A-F2F8-4078-AAF2-9C58EB9F3509}" srcOrd="2" destOrd="0" parTransId="{C04E7A0F-5DFA-4988-A122-EE127CFCB762}" sibTransId="{EB95C842-674C-418A-8744-227C7BCD6632}"/>
    <dgm:cxn modelId="{973CBF2B-5895-4B8B-AE5D-24CBBC3346A0}" type="presOf" srcId="{B5E9ABDB-B45D-49CE-A93A-9B821B475684}" destId="{3B37FA43-C76D-4193-B70A-E40C0629F2DC}" srcOrd="0" destOrd="0" presId="urn:microsoft.com/office/officeart/2005/8/layout/lProcess2"/>
    <dgm:cxn modelId="{2C5AFD2E-13D4-42F1-8CF4-E693A451234A}" srcId="{357A1878-9058-4CC6-9DAB-35D5626E8895}" destId="{50A06A01-5115-4CCD-ADC0-56D32016CFAB}" srcOrd="2" destOrd="0" parTransId="{CA76C53A-0BA6-425A-8B97-E2F5575D1960}" sibTransId="{97692546-1C95-4979-99AA-595E26D06224}"/>
    <dgm:cxn modelId="{ABF02645-5083-416F-8BEB-0D37923DB08F}" type="presOf" srcId="{C91C0F7C-832D-432E-8EB0-8E7FEF5A3A62}" destId="{64538C51-8904-4198-9B36-4320CC3D7A91}" srcOrd="1" destOrd="0" presId="urn:microsoft.com/office/officeart/2005/8/layout/lProcess2"/>
    <dgm:cxn modelId="{A72D7B4D-644D-4B4A-8321-A4314F3380A7}" type="presOf" srcId="{C2FDCD82-BB34-4437-94D3-24E79E98AF6C}" destId="{130C1068-7F0A-4979-8EC4-08FC9A12ED86}" srcOrd="0" destOrd="0" presId="urn:microsoft.com/office/officeart/2005/8/layout/lProcess2"/>
    <dgm:cxn modelId="{5D258751-F55E-4C0A-ACB8-62211A28B7D7}" srcId="{357A1878-9058-4CC6-9DAB-35D5626E8895}" destId="{49515F4F-C47F-4C91-A87E-8482AB8FF0B7}" srcOrd="1" destOrd="0" parTransId="{7DA9232E-00AB-4D9C-B275-D56E4D0826DF}" sibTransId="{8B245C42-839C-4A1F-9059-17BADD534B95}"/>
    <dgm:cxn modelId="{44B22A73-A54F-4A0A-AF99-B1E1A2369505}" type="presOf" srcId="{C91C0F7C-832D-432E-8EB0-8E7FEF5A3A62}" destId="{D2160130-FA98-4C35-8E99-EDD1163F7A1B}" srcOrd="0" destOrd="0" presId="urn:microsoft.com/office/officeart/2005/8/layout/lProcess2"/>
    <dgm:cxn modelId="{BBABFF53-D4AD-49B3-B600-BE9F637549D5}" type="presOf" srcId="{A8D17C16-9845-42B4-B6A5-3C1DC81BFB82}" destId="{78086E8E-3094-4658-B6F0-179B45468B24}" srcOrd="0" destOrd="0" presId="urn:microsoft.com/office/officeart/2005/8/layout/lProcess2"/>
    <dgm:cxn modelId="{B03D5F55-DE05-482E-BB82-380F87CC849C}" type="presOf" srcId="{50A06A01-5115-4CCD-ADC0-56D32016CFAB}" destId="{B4243C15-3E49-47B0-B792-60030638493B}" srcOrd="0" destOrd="0" presId="urn:microsoft.com/office/officeart/2005/8/layout/lProcess2"/>
    <dgm:cxn modelId="{CC659D76-1816-4558-9989-82738A9E3B50}" type="presOf" srcId="{2840E9BD-AC2B-4969-99A1-B8B4353ED7B3}" destId="{A8165782-6EB3-456A-9D92-5876CFFDDBA1}" srcOrd="0" destOrd="0" presId="urn:microsoft.com/office/officeart/2005/8/layout/lProcess2"/>
    <dgm:cxn modelId="{DCD3A578-39B7-479C-A3C9-537CDD0B8236}" type="presOf" srcId="{49515F4F-C47F-4C91-A87E-8482AB8FF0B7}" destId="{6EBE452C-AB75-4044-9997-7EE5479BAB42}" srcOrd="0" destOrd="0" presId="urn:microsoft.com/office/officeart/2005/8/layout/lProcess2"/>
    <dgm:cxn modelId="{28EA4D79-A133-4AAF-BD9B-9B0A3525419F}" type="presOf" srcId="{357A1878-9058-4CC6-9DAB-35D5626E8895}" destId="{E3B5743B-BAE1-400F-8699-742C33912AA8}" srcOrd="1" destOrd="0" presId="urn:microsoft.com/office/officeart/2005/8/layout/lProcess2"/>
    <dgm:cxn modelId="{D5404587-6563-42D5-9452-A236403327BD}" srcId="{2840E9BD-AC2B-4969-99A1-B8B4353ED7B3}" destId="{357A1878-9058-4CC6-9DAB-35D5626E8895}" srcOrd="2" destOrd="0" parTransId="{1CBEFB3E-A9C5-4ACB-8E99-8F4AA9382F24}" sibTransId="{1D15F111-1F12-4C4E-BAAD-8BAFF0F73EFE}"/>
    <dgm:cxn modelId="{8C785088-34D5-402D-B5F9-EBAA58D9C29D}" type="presOf" srcId="{C2FDCD82-BB34-4437-94D3-24E79E98AF6C}" destId="{7EDCD004-F53C-4D20-A17D-3EC4FA8FF6A7}" srcOrd="1" destOrd="0" presId="urn:microsoft.com/office/officeart/2005/8/layout/lProcess2"/>
    <dgm:cxn modelId="{9EF7228F-AD86-4C49-BFB5-2F17C3FBC5E9}" type="presOf" srcId="{04B6EE51-0D27-4CCD-A609-25C752DCC1F0}" destId="{6E1D4015-87A6-4F78-B55E-08666A3C25E1}" srcOrd="0" destOrd="0" presId="urn:microsoft.com/office/officeart/2005/8/layout/lProcess2"/>
    <dgm:cxn modelId="{DDFA9DAA-08BC-469D-9514-C4A421809480}" srcId="{357A1878-9058-4CC6-9DAB-35D5626E8895}" destId="{281880AE-600E-4B32-BCF8-01CD481689E5}" srcOrd="0" destOrd="0" parTransId="{81DC08BB-E447-45CF-BBAE-55B25AD4A60F}" sibTransId="{F4B31482-B05D-425C-BE18-BAD159FEA2F2}"/>
    <dgm:cxn modelId="{638760AB-57A9-44AC-96C2-B86731E34E69}" srcId="{C2FDCD82-BB34-4437-94D3-24E79E98AF6C}" destId="{04B6EE51-0D27-4CCD-A609-25C752DCC1F0}" srcOrd="0" destOrd="0" parTransId="{82A3F6ED-4B0B-415D-8C68-C2EE9BA73A10}" sibTransId="{65336784-69EF-4973-BFD1-C3E9339AA58C}"/>
    <dgm:cxn modelId="{41477DAB-E6D5-4829-ADDE-CD0A43D9FFA5}" type="presOf" srcId="{357A1878-9058-4CC6-9DAB-35D5626E8895}" destId="{4D86ED81-68C2-4AAB-8BDC-8975ECF1A281}" srcOrd="0" destOrd="0" presId="urn:microsoft.com/office/officeart/2005/8/layout/lProcess2"/>
    <dgm:cxn modelId="{1A690AAD-3038-40FA-A830-2E69FE20162E}" type="presOf" srcId="{6522BA5A-F2F8-4078-AAF2-9C58EB9F3509}" destId="{861648B4-9864-496D-8BDB-73E43D57B5C3}" srcOrd="0" destOrd="0" presId="urn:microsoft.com/office/officeart/2005/8/layout/lProcess2"/>
    <dgm:cxn modelId="{CAA501B9-502C-431C-A0A1-E92A44E48790}" srcId="{C2FDCD82-BB34-4437-94D3-24E79E98AF6C}" destId="{B5E9ABDB-B45D-49CE-A93A-9B821B475684}" srcOrd="1" destOrd="0" parTransId="{729DF6B7-C228-4031-BCBC-DE87F1AA0A79}" sibTransId="{16E4403A-DB5F-4622-AA80-14207BC26845}"/>
    <dgm:cxn modelId="{E47971CB-3FB9-49D6-B41C-012474B8624B}" srcId="{2840E9BD-AC2B-4969-99A1-B8B4353ED7B3}" destId="{C91C0F7C-832D-432E-8EB0-8E7FEF5A3A62}" srcOrd="0" destOrd="0" parTransId="{1EC81196-1120-43C0-811F-94DC1B683C3A}" sibTransId="{EB50AEEB-7B65-4059-8162-A3634CD8A587}"/>
    <dgm:cxn modelId="{07AD73CF-40A9-4902-AF45-F486BDDB31E3}" srcId="{C91C0F7C-832D-432E-8EB0-8E7FEF5A3A62}" destId="{994B8EC8-6B55-44B4-BA87-2826C96C027B}" srcOrd="0" destOrd="0" parTransId="{34DAE57A-E514-4EE6-83CC-B05261C1B9C3}" sibTransId="{20301750-8E13-4583-9181-41A30E77304E}"/>
    <dgm:cxn modelId="{E5D061D9-7922-4C96-A9A0-1EEAA59D995F}" type="presOf" srcId="{281880AE-600E-4B32-BCF8-01CD481689E5}" destId="{739BF264-E4E5-4019-81F5-C202DBFEEB1B}" srcOrd="0" destOrd="0" presId="urn:microsoft.com/office/officeart/2005/8/layout/lProcess2"/>
    <dgm:cxn modelId="{CE4784E0-75D9-4B3A-9B96-007D4AEA05CA}" srcId="{C2FDCD82-BB34-4437-94D3-24E79E98AF6C}" destId="{A8D17C16-9845-42B4-B6A5-3C1DC81BFB82}" srcOrd="2" destOrd="0" parTransId="{2F1D3417-7AAD-4641-938C-DC04DEF51D81}" sibTransId="{CD9A2455-9791-4DD1-A61A-C38FEFDECCC4}"/>
    <dgm:cxn modelId="{A2A9056E-6DD5-4EB6-B91B-050C7F82CCE1}" type="presParOf" srcId="{A8165782-6EB3-456A-9D92-5876CFFDDBA1}" destId="{FA1038AC-2D30-41BD-A202-996D0C736220}" srcOrd="0" destOrd="0" presId="urn:microsoft.com/office/officeart/2005/8/layout/lProcess2"/>
    <dgm:cxn modelId="{C0D84A35-87AF-4683-BA50-5AB2805B7D24}" type="presParOf" srcId="{FA1038AC-2D30-41BD-A202-996D0C736220}" destId="{D2160130-FA98-4C35-8E99-EDD1163F7A1B}" srcOrd="0" destOrd="0" presId="urn:microsoft.com/office/officeart/2005/8/layout/lProcess2"/>
    <dgm:cxn modelId="{A029870A-32F9-4911-A20C-BC6E108D3E53}" type="presParOf" srcId="{FA1038AC-2D30-41BD-A202-996D0C736220}" destId="{64538C51-8904-4198-9B36-4320CC3D7A91}" srcOrd="1" destOrd="0" presId="urn:microsoft.com/office/officeart/2005/8/layout/lProcess2"/>
    <dgm:cxn modelId="{6B0A5D9E-67FD-4E91-BAA9-FA4863C80C57}" type="presParOf" srcId="{FA1038AC-2D30-41BD-A202-996D0C736220}" destId="{983F63E9-6448-49CE-8ACB-9F8C8D132BA6}" srcOrd="2" destOrd="0" presId="urn:microsoft.com/office/officeart/2005/8/layout/lProcess2"/>
    <dgm:cxn modelId="{403186A5-2F7B-4592-A523-A63C7F2C14E1}" type="presParOf" srcId="{983F63E9-6448-49CE-8ACB-9F8C8D132BA6}" destId="{46A73864-4F37-40EA-9EE4-BAB73B9824F2}" srcOrd="0" destOrd="0" presId="urn:microsoft.com/office/officeart/2005/8/layout/lProcess2"/>
    <dgm:cxn modelId="{F30020A9-C700-4ED8-B837-E5391B74975E}" type="presParOf" srcId="{46A73864-4F37-40EA-9EE4-BAB73B9824F2}" destId="{A85D7794-9120-424A-B783-DA21AE017BDA}" srcOrd="0" destOrd="0" presId="urn:microsoft.com/office/officeart/2005/8/layout/lProcess2"/>
    <dgm:cxn modelId="{2460B6F6-14D6-42F3-AEA1-461309E63765}" type="presParOf" srcId="{46A73864-4F37-40EA-9EE4-BAB73B9824F2}" destId="{EF0D8B8A-9418-4F22-87B4-D19461D210CE}" srcOrd="1" destOrd="0" presId="urn:microsoft.com/office/officeart/2005/8/layout/lProcess2"/>
    <dgm:cxn modelId="{303C87E5-BF51-47D6-AE04-A4EB20391935}" type="presParOf" srcId="{46A73864-4F37-40EA-9EE4-BAB73B9824F2}" destId="{8D1D60BC-A5CD-4647-9D14-40177BAF3BE4}" srcOrd="2" destOrd="0" presId="urn:microsoft.com/office/officeart/2005/8/layout/lProcess2"/>
    <dgm:cxn modelId="{85ADD89A-C250-4B6E-88D9-71E8B375E170}" type="presParOf" srcId="{46A73864-4F37-40EA-9EE4-BAB73B9824F2}" destId="{27DA3E65-56A6-43E1-BC62-5BA057C4C79F}" srcOrd="3" destOrd="0" presId="urn:microsoft.com/office/officeart/2005/8/layout/lProcess2"/>
    <dgm:cxn modelId="{BCA08DEA-FE67-4A15-B64D-284D627C184B}" type="presParOf" srcId="{46A73864-4F37-40EA-9EE4-BAB73B9824F2}" destId="{861648B4-9864-496D-8BDB-73E43D57B5C3}" srcOrd="4" destOrd="0" presId="urn:microsoft.com/office/officeart/2005/8/layout/lProcess2"/>
    <dgm:cxn modelId="{AC203594-9A46-481C-9D0D-A3D786126571}" type="presParOf" srcId="{A8165782-6EB3-456A-9D92-5876CFFDDBA1}" destId="{BD5619AA-9197-47DF-AAEF-3091E2044981}" srcOrd="1" destOrd="0" presId="urn:microsoft.com/office/officeart/2005/8/layout/lProcess2"/>
    <dgm:cxn modelId="{BC001068-4533-4F6B-9DF4-60F7564CDB47}" type="presParOf" srcId="{A8165782-6EB3-456A-9D92-5876CFFDDBA1}" destId="{077C95CF-20AE-421F-ABD5-0F3169E3E9C8}" srcOrd="2" destOrd="0" presId="urn:microsoft.com/office/officeart/2005/8/layout/lProcess2"/>
    <dgm:cxn modelId="{4B07853F-8E70-4CD4-800B-00F5A2053053}" type="presParOf" srcId="{077C95CF-20AE-421F-ABD5-0F3169E3E9C8}" destId="{130C1068-7F0A-4979-8EC4-08FC9A12ED86}" srcOrd="0" destOrd="0" presId="urn:microsoft.com/office/officeart/2005/8/layout/lProcess2"/>
    <dgm:cxn modelId="{BFAB42CF-BE3D-49A3-81F0-E1E394612743}" type="presParOf" srcId="{077C95CF-20AE-421F-ABD5-0F3169E3E9C8}" destId="{7EDCD004-F53C-4D20-A17D-3EC4FA8FF6A7}" srcOrd="1" destOrd="0" presId="urn:microsoft.com/office/officeart/2005/8/layout/lProcess2"/>
    <dgm:cxn modelId="{6991B1A5-24AC-4CAE-8E3B-1DFBE0EBEF4A}" type="presParOf" srcId="{077C95CF-20AE-421F-ABD5-0F3169E3E9C8}" destId="{D5CF74E3-D027-43AA-B472-F4CF725A7938}" srcOrd="2" destOrd="0" presId="urn:microsoft.com/office/officeart/2005/8/layout/lProcess2"/>
    <dgm:cxn modelId="{E37A812C-1693-485D-B362-4AFF46263664}" type="presParOf" srcId="{D5CF74E3-D027-43AA-B472-F4CF725A7938}" destId="{7844FDA0-8DB6-4C51-86F8-E80A4D5DC45B}" srcOrd="0" destOrd="0" presId="urn:microsoft.com/office/officeart/2005/8/layout/lProcess2"/>
    <dgm:cxn modelId="{7A9805C8-4DAE-41E2-83B1-2BBD97C01C76}" type="presParOf" srcId="{7844FDA0-8DB6-4C51-86F8-E80A4D5DC45B}" destId="{6E1D4015-87A6-4F78-B55E-08666A3C25E1}" srcOrd="0" destOrd="0" presId="urn:microsoft.com/office/officeart/2005/8/layout/lProcess2"/>
    <dgm:cxn modelId="{AA260FCC-73DF-4452-A414-BD8D34EA2393}" type="presParOf" srcId="{7844FDA0-8DB6-4C51-86F8-E80A4D5DC45B}" destId="{4EAF01C0-D37B-47EE-B116-50E720C80BB9}" srcOrd="1" destOrd="0" presId="urn:microsoft.com/office/officeart/2005/8/layout/lProcess2"/>
    <dgm:cxn modelId="{412F277C-EDFA-4134-A4E5-8582DF87B156}" type="presParOf" srcId="{7844FDA0-8DB6-4C51-86F8-E80A4D5DC45B}" destId="{3B37FA43-C76D-4193-B70A-E40C0629F2DC}" srcOrd="2" destOrd="0" presId="urn:microsoft.com/office/officeart/2005/8/layout/lProcess2"/>
    <dgm:cxn modelId="{1EBFA96C-43F6-400B-ADE5-463D0AAAC666}" type="presParOf" srcId="{7844FDA0-8DB6-4C51-86F8-E80A4D5DC45B}" destId="{C2999154-32C4-474E-B417-3B91CB288692}" srcOrd="3" destOrd="0" presId="urn:microsoft.com/office/officeart/2005/8/layout/lProcess2"/>
    <dgm:cxn modelId="{C9E5D67E-6B8C-41AC-8658-C8FF460BFB3E}" type="presParOf" srcId="{7844FDA0-8DB6-4C51-86F8-E80A4D5DC45B}" destId="{78086E8E-3094-4658-B6F0-179B45468B24}" srcOrd="4" destOrd="0" presId="urn:microsoft.com/office/officeart/2005/8/layout/lProcess2"/>
    <dgm:cxn modelId="{BFD2FFFC-20D4-41B9-97DA-D95040649E91}" type="presParOf" srcId="{A8165782-6EB3-456A-9D92-5876CFFDDBA1}" destId="{297EFF1E-65C6-4D3F-A42C-138E5FD71A53}" srcOrd="3" destOrd="0" presId="urn:microsoft.com/office/officeart/2005/8/layout/lProcess2"/>
    <dgm:cxn modelId="{0B59FA49-65EF-420D-B084-AA40C59519A4}" type="presParOf" srcId="{A8165782-6EB3-456A-9D92-5876CFFDDBA1}" destId="{0BDA4B27-DA4E-472E-8309-E7AA5AB64F80}" srcOrd="4" destOrd="0" presId="urn:microsoft.com/office/officeart/2005/8/layout/lProcess2"/>
    <dgm:cxn modelId="{02E2B8DD-EE68-4436-8669-9CD8469672FE}" type="presParOf" srcId="{0BDA4B27-DA4E-472E-8309-E7AA5AB64F80}" destId="{4D86ED81-68C2-4AAB-8BDC-8975ECF1A281}" srcOrd="0" destOrd="0" presId="urn:microsoft.com/office/officeart/2005/8/layout/lProcess2"/>
    <dgm:cxn modelId="{1A992FE7-B2DC-4EF1-87ED-A61C2402715C}" type="presParOf" srcId="{0BDA4B27-DA4E-472E-8309-E7AA5AB64F80}" destId="{E3B5743B-BAE1-400F-8699-742C33912AA8}" srcOrd="1" destOrd="0" presId="urn:microsoft.com/office/officeart/2005/8/layout/lProcess2"/>
    <dgm:cxn modelId="{F9175600-7CAC-4CE4-BF8D-1CFC819BFF4F}" type="presParOf" srcId="{0BDA4B27-DA4E-472E-8309-E7AA5AB64F80}" destId="{ED62FC06-D5C9-47A2-9D91-6058D4DF264D}" srcOrd="2" destOrd="0" presId="urn:microsoft.com/office/officeart/2005/8/layout/lProcess2"/>
    <dgm:cxn modelId="{66F8A280-EF7A-4813-8072-43293371CA69}" type="presParOf" srcId="{ED62FC06-D5C9-47A2-9D91-6058D4DF264D}" destId="{782E4A32-A76C-4037-92D7-7C26AC7C8BAC}" srcOrd="0" destOrd="0" presId="urn:microsoft.com/office/officeart/2005/8/layout/lProcess2"/>
    <dgm:cxn modelId="{EF99D32F-D452-4A1F-81D7-3C45FF281476}" type="presParOf" srcId="{782E4A32-A76C-4037-92D7-7C26AC7C8BAC}" destId="{739BF264-E4E5-4019-81F5-C202DBFEEB1B}" srcOrd="0" destOrd="0" presId="urn:microsoft.com/office/officeart/2005/8/layout/lProcess2"/>
    <dgm:cxn modelId="{4CEE27A1-9505-4175-A0E9-1A17AF9BAEE1}" type="presParOf" srcId="{782E4A32-A76C-4037-92D7-7C26AC7C8BAC}" destId="{3FD3596C-F74C-45E2-B1D5-56DA61A777C1}" srcOrd="1" destOrd="0" presId="urn:microsoft.com/office/officeart/2005/8/layout/lProcess2"/>
    <dgm:cxn modelId="{F2606CF6-58A4-4C88-B161-6BDC1DD37CC8}" type="presParOf" srcId="{782E4A32-A76C-4037-92D7-7C26AC7C8BAC}" destId="{6EBE452C-AB75-4044-9997-7EE5479BAB42}" srcOrd="2" destOrd="0" presId="urn:microsoft.com/office/officeart/2005/8/layout/lProcess2"/>
    <dgm:cxn modelId="{693C8773-06D6-4299-824A-1A6B21DC9DBA}" type="presParOf" srcId="{782E4A32-A76C-4037-92D7-7C26AC7C8BAC}" destId="{D94E9E07-9E0A-4228-B54B-75D2EF53D79D}" srcOrd="3" destOrd="0" presId="urn:microsoft.com/office/officeart/2005/8/layout/lProcess2"/>
    <dgm:cxn modelId="{14D0BBAB-B931-457D-B374-9AB793E06D31}" type="presParOf" srcId="{782E4A32-A76C-4037-92D7-7C26AC7C8BAC}" destId="{B4243C15-3E49-47B0-B792-60030638493B}"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DFF4F-8756-4252-A745-2C631E192C50}">
      <dsp:nvSpPr>
        <dsp:cNvPr id="0" name=""/>
        <dsp:cNvSpPr/>
      </dsp:nvSpPr>
      <dsp:spPr>
        <a:xfrm>
          <a:off x="3227372" y="2619642"/>
          <a:ext cx="91440" cy="487765"/>
        </a:xfrm>
        <a:custGeom>
          <a:avLst/>
          <a:gdLst/>
          <a:ahLst/>
          <a:cxnLst/>
          <a:rect l="0" t="0" r="0" b="0"/>
          <a:pathLst>
            <a:path>
              <a:moveTo>
                <a:pt x="45720" y="0"/>
              </a:moveTo>
              <a:lnTo>
                <a:pt x="45720" y="4877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883577-9F80-469D-9E65-A14813DF51A8}">
      <dsp:nvSpPr>
        <dsp:cNvPr id="0" name=""/>
        <dsp:cNvSpPr/>
      </dsp:nvSpPr>
      <dsp:spPr>
        <a:xfrm>
          <a:off x="2248179" y="1066898"/>
          <a:ext cx="1024913" cy="487765"/>
        </a:xfrm>
        <a:custGeom>
          <a:avLst/>
          <a:gdLst/>
          <a:ahLst/>
          <a:cxnLst/>
          <a:rect l="0" t="0" r="0" b="0"/>
          <a:pathLst>
            <a:path>
              <a:moveTo>
                <a:pt x="0" y="0"/>
              </a:moveTo>
              <a:lnTo>
                <a:pt x="0" y="332398"/>
              </a:lnTo>
              <a:lnTo>
                <a:pt x="1024913" y="332398"/>
              </a:lnTo>
              <a:lnTo>
                <a:pt x="1024913" y="48776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10C20F-7BFC-4A36-84A1-FE0396E5026F}">
      <dsp:nvSpPr>
        <dsp:cNvPr id="0" name=""/>
        <dsp:cNvSpPr/>
      </dsp:nvSpPr>
      <dsp:spPr>
        <a:xfrm>
          <a:off x="1177545" y="2619642"/>
          <a:ext cx="91440" cy="487765"/>
        </a:xfrm>
        <a:custGeom>
          <a:avLst/>
          <a:gdLst/>
          <a:ahLst/>
          <a:cxnLst/>
          <a:rect l="0" t="0" r="0" b="0"/>
          <a:pathLst>
            <a:path>
              <a:moveTo>
                <a:pt x="45720" y="0"/>
              </a:moveTo>
              <a:lnTo>
                <a:pt x="45720" y="48776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5CBAA2-3B8F-4384-B55B-C2C6688C2929}">
      <dsp:nvSpPr>
        <dsp:cNvPr id="0" name=""/>
        <dsp:cNvSpPr/>
      </dsp:nvSpPr>
      <dsp:spPr>
        <a:xfrm>
          <a:off x="1223265" y="1066898"/>
          <a:ext cx="1024913" cy="487765"/>
        </a:xfrm>
        <a:custGeom>
          <a:avLst/>
          <a:gdLst/>
          <a:ahLst/>
          <a:cxnLst/>
          <a:rect l="0" t="0" r="0" b="0"/>
          <a:pathLst>
            <a:path>
              <a:moveTo>
                <a:pt x="1024913" y="0"/>
              </a:moveTo>
              <a:lnTo>
                <a:pt x="1024913" y="332398"/>
              </a:lnTo>
              <a:lnTo>
                <a:pt x="0" y="332398"/>
              </a:lnTo>
              <a:lnTo>
                <a:pt x="0" y="48776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3B4FFF-1070-47AF-BB59-6EB58933E97D}">
      <dsp:nvSpPr>
        <dsp:cNvPr id="0" name=""/>
        <dsp:cNvSpPr/>
      </dsp:nvSpPr>
      <dsp:spPr>
        <a:xfrm>
          <a:off x="1409613" y="1920"/>
          <a:ext cx="1677131" cy="1064978"/>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A7737AA-2E49-4E72-979D-7D5EAAB27D5A}">
      <dsp:nvSpPr>
        <dsp:cNvPr id="0" name=""/>
        <dsp:cNvSpPr/>
      </dsp:nvSpPr>
      <dsp:spPr>
        <a:xfrm>
          <a:off x="1595961" y="178951"/>
          <a:ext cx="1677131" cy="1064978"/>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Modelos econométricos</a:t>
          </a:r>
          <a:endParaRPr lang="es-EC" sz="1000" kern="1200" dirty="0"/>
        </a:p>
      </dsp:txBody>
      <dsp:txXfrm>
        <a:off x="1627153" y="210143"/>
        <a:ext cx="1614747" cy="1002594"/>
      </dsp:txXfrm>
    </dsp:sp>
    <dsp:sp modelId="{2F8AAAEB-FD25-4610-9470-22F04E6C5545}">
      <dsp:nvSpPr>
        <dsp:cNvPr id="0" name=""/>
        <dsp:cNvSpPr/>
      </dsp:nvSpPr>
      <dsp:spPr>
        <a:xfrm>
          <a:off x="384699" y="1554664"/>
          <a:ext cx="1677131" cy="1064978"/>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C4C0960-9DFB-4455-8CB5-26F52FA9F9F3}">
      <dsp:nvSpPr>
        <dsp:cNvPr id="0" name=""/>
        <dsp:cNvSpPr/>
      </dsp:nvSpPr>
      <dsp:spPr>
        <a:xfrm>
          <a:off x="571047" y="1731695"/>
          <a:ext cx="1677131" cy="1064978"/>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Modelos univariantes</a:t>
          </a:r>
          <a:endParaRPr lang="es-EC" sz="1000" kern="1200" dirty="0"/>
        </a:p>
      </dsp:txBody>
      <dsp:txXfrm>
        <a:off x="602239" y="1762887"/>
        <a:ext cx="1614747" cy="1002594"/>
      </dsp:txXfrm>
    </dsp:sp>
    <dsp:sp modelId="{FD7E3D6E-E152-4B39-866B-8B72B84A518B}">
      <dsp:nvSpPr>
        <dsp:cNvPr id="0" name=""/>
        <dsp:cNvSpPr/>
      </dsp:nvSpPr>
      <dsp:spPr>
        <a:xfrm>
          <a:off x="384699" y="3107408"/>
          <a:ext cx="1677131" cy="1064978"/>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93F6031-AA6A-4344-81A3-B869A109411F}">
      <dsp:nvSpPr>
        <dsp:cNvPr id="0" name=""/>
        <dsp:cNvSpPr/>
      </dsp:nvSpPr>
      <dsp:spPr>
        <a:xfrm>
          <a:off x="571047" y="3284439"/>
          <a:ext cx="1677131" cy="1064978"/>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s-ES" sz="1000" kern="1200" dirty="0"/>
            <a:t>AR</a:t>
          </a:r>
        </a:p>
        <a:p>
          <a:pPr marL="0" lvl="0" indent="0" algn="ctr" defTabSz="444500">
            <a:lnSpc>
              <a:spcPct val="90000"/>
            </a:lnSpc>
            <a:spcBef>
              <a:spcPct val="0"/>
            </a:spcBef>
            <a:spcAft>
              <a:spcPct val="35000"/>
            </a:spcAft>
            <a:buFont typeface="Arial" panose="020B0604020202020204" pitchFamily="34" charset="0"/>
            <a:buNone/>
          </a:pPr>
          <a:r>
            <a:rPr lang="es-ES" sz="1000" kern="1200" dirty="0"/>
            <a:t>MA</a:t>
          </a:r>
        </a:p>
        <a:p>
          <a:pPr marL="0" lvl="0" indent="0" algn="ctr" defTabSz="444500">
            <a:lnSpc>
              <a:spcPct val="90000"/>
            </a:lnSpc>
            <a:spcBef>
              <a:spcPct val="0"/>
            </a:spcBef>
            <a:spcAft>
              <a:spcPct val="35000"/>
            </a:spcAft>
            <a:buFont typeface="Arial" panose="020B0604020202020204" pitchFamily="34" charset="0"/>
            <a:buNone/>
          </a:pPr>
          <a:r>
            <a:rPr lang="es-ES" sz="1000" kern="1200" dirty="0"/>
            <a:t>ARIMA</a:t>
          </a:r>
        </a:p>
        <a:p>
          <a:pPr marL="0" lvl="0" indent="0" algn="ctr" defTabSz="444500">
            <a:lnSpc>
              <a:spcPct val="90000"/>
            </a:lnSpc>
            <a:spcBef>
              <a:spcPct val="0"/>
            </a:spcBef>
            <a:spcAft>
              <a:spcPct val="35000"/>
            </a:spcAft>
            <a:buFont typeface="Arial" panose="020B0604020202020204" pitchFamily="34" charset="0"/>
            <a:buNone/>
          </a:pPr>
          <a:r>
            <a:rPr lang="es-ES" sz="1000" kern="1200" dirty="0"/>
            <a:t>SARIMA</a:t>
          </a:r>
        </a:p>
        <a:p>
          <a:pPr marL="0" lvl="0" indent="0" algn="ctr" defTabSz="444500">
            <a:lnSpc>
              <a:spcPct val="90000"/>
            </a:lnSpc>
            <a:spcBef>
              <a:spcPct val="0"/>
            </a:spcBef>
            <a:spcAft>
              <a:spcPct val="35000"/>
            </a:spcAft>
            <a:buFont typeface="Arial" panose="020B0604020202020204" pitchFamily="34" charset="0"/>
            <a:buNone/>
          </a:pPr>
          <a:r>
            <a:rPr lang="es-ES" sz="1000" kern="1200" dirty="0"/>
            <a:t>HOLT-WINTERS </a:t>
          </a:r>
          <a:endParaRPr lang="es-EC" sz="1000" kern="1200" dirty="0"/>
        </a:p>
      </dsp:txBody>
      <dsp:txXfrm>
        <a:off x="602239" y="3315631"/>
        <a:ext cx="1614747" cy="1002594"/>
      </dsp:txXfrm>
    </dsp:sp>
    <dsp:sp modelId="{2211D35E-6CA8-4785-B38B-73F1CB8CA1F4}">
      <dsp:nvSpPr>
        <dsp:cNvPr id="0" name=""/>
        <dsp:cNvSpPr/>
      </dsp:nvSpPr>
      <dsp:spPr>
        <a:xfrm>
          <a:off x="2434526" y="1554664"/>
          <a:ext cx="1677131" cy="1064978"/>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F800793-DD9D-417F-BDC5-52C8DEBF2481}">
      <dsp:nvSpPr>
        <dsp:cNvPr id="0" name=""/>
        <dsp:cNvSpPr/>
      </dsp:nvSpPr>
      <dsp:spPr>
        <a:xfrm>
          <a:off x="2620874" y="1731695"/>
          <a:ext cx="1677131" cy="1064978"/>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Modelos Multivariantes</a:t>
          </a:r>
          <a:endParaRPr lang="es-EC" sz="1000" kern="1200" dirty="0"/>
        </a:p>
      </dsp:txBody>
      <dsp:txXfrm>
        <a:off x="2652066" y="1762887"/>
        <a:ext cx="1614747" cy="1002594"/>
      </dsp:txXfrm>
    </dsp:sp>
    <dsp:sp modelId="{BF23B192-1B50-4CAB-8BCA-989C46E9808C}">
      <dsp:nvSpPr>
        <dsp:cNvPr id="0" name=""/>
        <dsp:cNvSpPr/>
      </dsp:nvSpPr>
      <dsp:spPr>
        <a:xfrm>
          <a:off x="2434526" y="3107408"/>
          <a:ext cx="1677131" cy="1064978"/>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C62F5AD-C277-43FD-925C-A1C4F9B1D415}">
      <dsp:nvSpPr>
        <dsp:cNvPr id="0" name=""/>
        <dsp:cNvSpPr/>
      </dsp:nvSpPr>
      <dsp:spPr>
        <a:xfrm>
          <a:off x="2620874" y="3284439"/>
          <a:ext cx="1677131" cy="1064978"/>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VAR</a:t>
          </a:r>
        </a:p>
        <a:p>
          <a:pPr marL="0" lvl="0" indent="0" algn="ctr" defTabSz="444500">
            <a:lnSpc>
              <a:spcPct val="90000"/>
            </a:lnSpc>
            <a:spcBef>
              <a:spcPct val="0"/>
            </a:spcBef>
            <a:spcAft>
              <a:spcPct val="35000"/>
            </a:spcAft>
            <a:buNone/>
          </a:pPr>
          <a:r>
            <a:rPr lang="es-ES" sz="1000" kern="1200" dirty="0"/>
            <a:t>VARMA</a:t>
          </a:r>
        </a:p>
      </dsp:txBody>
      <dsp:txXfrm>
        <a:off x="2652066" y="3315631"/>
        <a:ext cx="1614747" cy="1002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B4D11-6D9F-401A-B7E0-66F4B1B60B98}">
      <dsp:nvSpPr>
        <dsp:cNvPr id="0" name=""/>
        <dsp:cNvSpPr/>
      </dsp:nvSpPr>
      <dsp:spPr>
        <a:xfrm>
          <a:off x="0" y="25523"/>
          <a:ext cx="5181600" cy="43173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Análisis exploratorio de los datos</a:t>
          </a:r>
          <a:endParaRPr lang="en-US" sz="1800" kern="1200"/>
        </a:p>
      </dsp:txBody>
      <dsp:txXfrm>
        <a:off x="21075" y="46598"/>
        <a:ext cx="5139450" cy="389580"/>
      </dsp:txXfrm>
    </dsp:sp>
    <dsp:sp modelId="{A123A090-9FCF-495D-91BD-58744AC69836}">
      <dsp:nvSpPr>
        <dsp:cNvPr id="0" name=""/>
        <dsp:cNvSpPr/>
      </dsp:nvSpPr>
      <dsp:spPr>
        <a:xfrm>
          <a:off x="0" y="509093"/>
          <a:ext cx="5181600" cy="43173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Dividir la serie de tiempo</a:t>
          </a:r>
          <a:endParaRPr lang="en-US" sz="1800" kern="1200"/>
        </a:p>
      </dsp:txBody>
      <dsp:txXfrm>
        <a:off x="21075" y="530168"/>
        <a:ext cx="5139450" cy="389580"/>
      </dsp:txXfrm>
    </dsp:sp>
    <dsp:sp modelId="{8E8668E9-9C22-445F-8CCE-9D5BE8A10E66}">
      <dsp:nvSpPr>
        <dsp:cNvPr id="0" name=""/>
        <dsp:cNvSpPr/>
      </dsp:nvSpPr>
      <dsp:spPr>
        <a:xfrm>
          <a:off x="0" y="992664"/>
          <a:ext cx="5181600" cy="43173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Prueba de estacionariedad</a:t>
          </a:r>
          <a:endParaRPr lang="en-US" sz="1800" kern="1200" dirty="0"/>
        </a:p>
      </dsp:txBody>
      <dsp:txXfrm>
        <a:off x="21075" y="1013739"/>
        <a:ext cx="5139450" cy="389580"/>
      </dsp:txXfrm>
    </dsp:sp>
    <dsp:sp modelId="{DACDCA88-8798-4361-A488-83516C14631F}">
      <dsp:nvSpPr>
        <dsp:cNvPr id="0" name=""/>
        <dsp:cNvSpPr/>
      </dsp:nvSpPr>
      <dsp:spPr>
        <a:xfrm>
          <a:off x="0" y="1476233"/>
          <a:ext cx="5181600" cy="43173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Trasformar la serie (de ser necesario)</a:t>
          </a:r>
          <a:endParaRPr lang="en-US" sz="1800" kern="1200" dirty="0"/>
        </a:p>
      </dsp:txBody>
      <dsp:txXfrm>
        <a:off x="21075" y="1497308"/>
        <a:ext cx="5139450" cy="389580"/>
      </dsp:txXfrm>
    </dsp:sp>
    <dsp:sp modelId="{AB7C512E-801D-4AEF-96A2-75E1C452DB3F}">
      <dsp:nvSpPr>
        <dsp:cNvPr id="0" name=""/>
        <dsp:cNvSpPr/>
      </dsp:nvSpPr>
      <dsp:spPr>
        <a:xfrm>
          <a:off x="0" y="1959803"/>
          <a:ext cx="5181600" cy="43173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Construir el modelo</a:t>
          </a:r>
          <a:endParaRPr lang="en-US" sz="1800" kern="1200" dirty="0"/>
        </a:p>
      </dsp:txBody>
      <dsp:txXfrm>
        <a:off x="21075" y="1980878"/>
        <a:ext cx="5139450" cy="389580"/>
      </dsp:txXfrm>
    </dsp:sp>
    <dsp:sp modelId="{B30B4E78-3D00-47B3-BDFC-1EDD231B82D2}">
      <dsp:nvSpPr>
        <dsp:cNvPr id="0" name=""/>
        <dsp:cNvSpPr/>
      </dsp:nvSpPr>
      <dsp:spPr>
        <a:xfrm>
          <a:off x="0" y="2443374"/>
          <a:ext cx="5181600" cy="43173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Diagnosis del modelo</a:t>
          </a:r>
          <a:endParaRPr lang="en-US" sz="1800" kern="1200" dirty="0"/>
        </a:p>
      </dsp:txBody>
      <dsp:txXfrm>
        <a:off x="21075" y="2464449"/>
        <a:ext cx="5139450" cy="389580"/>
      </dsp:txXfrm>
    </dsp:sp>
    <dsp:sp modelId="{666103CD-7387-497B-81F5-C3CF74E1D5A5}">
      <dsp:nvSpPr>
        <dsp:cNvPr id="0" name=""/>
        <dsp:cNvSpPr/>
      </dsp:nvSpPr>
      <dsp:spPr>
        <a:xfrm>
          <a:off x="0" y="2926944"/>
          <a:ext cx="5181600" cy="43173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Realizar pronósticos con el modelo</a:t>
          </a:r>
          <a:endParaRPr lang="en-US" sz="1800" kern="1200" dirty="0"/>
        </a:p>
      </dsp:txBody>
      <dsp:txXfrm>
        <a:off x="21075" y="2948019"/>
        <a:ext cx="5139450" cy="389580"/>
      </dsp:txXfrm>
    </dsp:sp>
    <dsp:sp modelId="{2DA334F8-32E9-4159-AEEC-52801606A621}">
      <dsp:nvSpPr>
        <dsp:cNvPr id="0" name=""/>
        <dsp:cNvSpPr/>
      </dsp:nvSpPr>
      <dsp:spPr>
        <a:xfrm>
          <a:off x="0" y="3410514"/>
          <a:ext cx="5181600" cy="43173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Transformación inversa del pronóstico</a:t>
          </a:r>
          <a:endParaRPr lang="en-US" sz="1800" kern="1200"/>
        </a:p>
      </dsp:txBody>
      <dsp:txXfrm>
        <a:off x="21075" y="3431589"/>
        <a:ext cx="5139450" cy="389580"/>
      </dsp:txXfrm>
    </dsp:sp>
    <dsp:sp modelId="{17365E8D-B33D-441D-9DBC-E013F3AC9E0A}">
      <dsp:nvSpPr>
        <dsp:cNvPr id="0" name=""/>
        <dsp:cNvSpPr/>
      </dsp:nvSpPr>
      <dsp:spPr>
        <a:xfrm>
          <a:off x="0" y="3894084"/>
          <a:ext cx="5181600" cy="43173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Realizar la evaluación del pronóstico</a:t>
          </a:r>
          <a:endParaRPr lang="en-US" sz="1800" kern="1200"/>
        </a:p>
      </dsp:txBody>
      <dsp:txXfrm>
        <a:off x="21075" y="3915159"/>
        <a:ext cx="5139450" cy="389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60130-FA98-4C35-8E99-EDD1163F7A1B}">
      <dsp:nvSpPr>
        <dsp:cNvPr id="0" name=""/>
        <dsp:cNvSpPr/>
      </dsp:nvSpPr>
      <dsp:spPr>
        <a:xfrm>
          <a:off x="1320" y="0"/>
          <a:ext cx="3432840" cy="435133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ES" sz="3600" kern="1200" dirty="0"/>
            <a:t>Univariantes</a:t>
          </a:r>
          <a:endParaRPr lang="es-EC" sz="3600" kern="1200" dirty="0"/>
        </a:p>
      </dsp:txBody>
      <dsp:txXfrm>
        <a:off x="1320" y="0"/>
        <a:ext cx="3432840" cy="1305401"/>
      </dsp:txXfrm>
    </dsp:sp>
    <dsp:sp modelId="{A85D7794-9120-424A-B783-DA21AE017BDA}">
      <dsp:nvSpPr>
        <dsp:cNvPr id="0" name=""/>
        <dsp:cNvSpPr/>
      </dsp:nvSpPr>
      <dsp:spPr>
        <a:xfrm>
          <a:off x="344604" y="1305773"/>
          <a:ext cx="2746272" cy="85486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s-ES" sz="1300" kern="1200" dirty="0"/>
            <a:t>Un vector columna</a:t>
          </a:r>
          <a:endParaRPr lang="es-EC" sz="1300" kern="1200" dirty="0"/>
        </a:p>
      </dsp:txBody>
      <dsp:txXfrm>
        <a:off x="369642" y="1330811"/>
        <a:ext cx="2696196" cy="804787"/>
      </dsp:txXfrm>
    </dsp:sp>
    <dsp:sp modelId="{8D1D60BC-A5CD-4647-9D14-40177BAF3BE4}">
      <dsp:nvSpPr>
        <dsp:cNvPr id="0" name=""/>
        <dsp:cNvSpPr/>
      </dsp:nvSpPr>
      <dsp:spPr>
        <a:xfrm>
          <a:off x="344604" y="2292154"/>
          <a:ext cx="2746272" cy="85486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s-ES" sz="1300" kern="1200" dirty="0"/>
            <a:t>Las predicciones se basan en su propio pasado</a:t>
          </a:r>
          <a:endParaRPr lang="es-EC" sz="1300" kern="1200" dirty="0"/>
        </a:p>
      </dsp:txBody>
      <dsp:txXfrm>
        <a:off x="369642" y="2317192"/>
        <a:ext cx="2696196" cy="804787"/>
      </dsp:txXfrm>
    </dsp:sp>
    <dsp:sp modelId="{861648B4-9864-496D-8BDB-73E43D57B5C3}">
      <dsp:nvSpPr>
        <dsp:cNvPr id="0" name=""/>
        <dsp:cNvSpPr/>
      </dsp:nvSpPr>
      <dsp:spPr>
        <a:xfrm>
          <a:off x="344604" y="3278535"/>
          <a:ext cx="2746272" cy="85486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s-ES" sz="1300" kern="1200" dirty="0"/>
            <a:t>ARIMA, SARIMA, HOLT-WINTERS</a:t>
          </a:r>
          <a:endParaRPr lang="es-EC" sz="1300" kern="1200" dirty="0"/>
        </a:p>
      </dsp:txBody>
      <dsp:txXfrm>
        <a:off x="369642" y="3303573"/>
        <a:ext cx="2696196" cy="804787"/>
      </dsp:txXfrm>
    </dsp:sp>
    <dsp:sp modelId="{130C1068-7F0A-4979-8EC4-08FC9A12ED86}">
      <dsp:nvSpPr>
        <dsp:cNvPr id="0" name=""/>
        <dsp:cNvSpPr/>
      </dsp:nvSpPr>
      <dsp:spPr>
        <a:xfrm>
          <a:off x="3691623" y="0"/>
          <a:ext cx="3432840" cy="435133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ES" sz="3600" kern="1200" dirty="0"/>
            <a:t>Con variables exógenas</a:t>
          </a:r>
          <a:endParaRPr lang="es-EC" sz="3600" kern="1200" dirty="0"/>
        </a:p>
      </dsp:txBody>
      <dsp:txXfrm>
        <a:off x="3691623" y="0"/>
        <a:ext cx="3432840" cy="1305401"/>
      </dsp:txXfrm>
    </dsp:sp>
    <dsp:sp modelId="{6E1D4015-87A6-4F78-B55E-08666A3C25E1}">
      <dsp:nvSpPr>
        <dsp:cNvPr id="0" name=""/>
        <dsp:cNvSpPr/>
      </dsp:nvSpPr>
      <dsp:spPr>
        <a:xfrm>
          <a:off x="4034907" y="1305773"/>
          <a:ext cx="2746272" cy="85486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s-ES" sz="1300" kern="1200" dirty="0"/>
            <a:t>Usualmente 1 o varios factores externos influyen en la variable predicha</a:t>
          </a:r>
          <a:endParaRPr lang="es-EC" sz="1300" kern="1200" dirty="0"/>
        </a:p>
      </dsp:txBody>
      <dsp:txXfrm>
        <a:off x="4059945" y="1330811"/>
        <a:ext cx="2696196" cy="804787"/>
      </dsp:txXfrm>
    </dsp:sp>
    <dsp:sp modelId="{3B37FA43-C76D-4193-B70A-E40C0629F2DC}">
      <dsp:nvSpPr>
        <dsp:cNvPr id="0" name=""/>
        <dsp:cNvSpPr/>
      </dsp:nvSpPr>
      <dsp:spPr>
        <a:xfrm>
          <a:off x="4034907" y="2292154"/>
          <a:ext cx="2746272" cy="85486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s-ES" sz="1300" kern="1200" dirty="0"/>
            <a:t>Es unidireccional. Ej. Ventas influenciadas por el clima, pero el clima no se ve influenciado por las ventas</a:t>
          </a:r>
          <a:endParaRPr lang="es-EC" sz="1300" kern="1200" dirty="0"/>
        </a:p>
      </dsp:txBody>
      <dsp:txXfrm>
        <a:off x="4059945" y="2317192"/>
        <a:ext cx="2696196" cy="804787"/>
      </dsp:txXfrm>
    </dsp:sp>
    <dsp:sp modelId="{78086E8E-3094-4658-B6F0-179B45468B24}">
      <dsp:nvSpPr>
        <dsp:cNvPr id="0" name=""/>
        <dsp:cNvSpPr/>
      </dsp:nvSpPr>
      <dsp:spPr>
        <a:xfrm>
          <a:off x="4034907" y="3278535"/>
          <a:ext cx="2746272" cy="85486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s-ES" sz="1300" kern="1200" dirty="0"/>
            <a:t>ARIMAX</a:t>
          </a:r>
          <a:endParaRPr lang="es-EC" sz="1300" kern="1200" dirty="0"/>
        </a:p>
      </dsp:txBody>
      <dsp:txXfrm>
        <a:off x="4059945" y="3303573"/>
        <a:ext cx="2696196" cy="804787"/>
      </dsp:txXfrm>
    </dsp:sp>
    <dsp:sp modelId="{4D86ED81-68C2-4AAB-8BDC-8975ECF1A281}">
      <dsp:nvSpPr>
        <dsp:cNvPr id="0" name=""/>
        <dsp:cNvSpPr/>
      </dsp:nvSpPr>
      <dsp:spPr>
        <a:xfrm>
          <a:off x="7381926" y="0"/>
          <a:ext cx="3432840" cy="435133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ES" sz="3600" kern="1200" dirty="0"/>
            <a:t>Multivariantes</a:t>
          </a:r>
          <a:endParaRPr lang="es-EC" sz="3600" kern="1200" dirty="0"/>
        </a:p>
      </dsp:txBody>
      <dsp:txXfrm>
        <a:off x="7381926" y="0"/>
        <a:ext cx="3432840" cy="1305401"/>
      </dsp:txXfrm>
    </dsp:sp>
    <dsp:sp modelId="{739BF264-E4E5-4019-81F5-C202DBFEEB1B}">
      <dsp:nvSpPr>
        <dsp:cNvPr id="0" name=""/>
        <dsp:cNvSpPr/>
      </dsp:nvSpPr>
      <dsp:spPr>
        <a:xfrm>
          <a:off x="7725210" y="1305773"/>
          <a:ext cx="2746272" cy="85486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s-ES" sz="1300" kern="1200" dirty="0"/>
            <a:t>Existe relación bidireccional entre las variables</a:t>
          </a:r>
          <a:endParaRPr lang="es-EC" sz="1300" kern="1200" dirty="0"/>
        </a:p>
      </dsp:txBody>
      <dsp:txXfrm>
        <a:off x="7750248" y="1330811"/>
        <a:ext cx="2696196" cy="804787"/>
      </dsp:txXfrm>
    </dsp:sp>
    <dsp:sp modelId="{6EBE452C-AB75-4044-9997-7EE5479BAB42}">
      <dsp:nvSpPr>
        <dsp:cNvPr id="0" name=""/>
        <dsp:cNvSpPr/>
      </dsp:nvSpPr>
      <dsp:spPr>
        <a:xfrm>
          <a:off x="7725210" y="2292154"/>
          <a:ext cx="2746272" cy="85486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s-ES" sz="1300" kern="1200" dirty="0"/>
            <a:t>Ej. Inflación &amp; PIB</a:t>
          </a:r>
          <a:endParaRPr lang="es-EC" sz="1300" kern="1200" dirty="0"/>
        </a:p>
      </dsp:txBody>
      <dsp:txXfrm>
        <a:off x="7750248" y="2317192"/>
        <a:ext cx="2696196" cy="804787"/>
      </dsp:txXfrm>
    </dsp:sp>
    <dsp:sp modelId="{B4243C15-3E49-47B0-B792-60030638493B}">
      <dsp:nvSpPr>
        <dsp:cNvPr id="0" name=""/>
        <dsp:cNvSpPr/>
      </dsp:nvSpPr>
      <dsp:spPr>
        <a:xfrm>
          <a:off x="7725210" y="3278535"/>
          <a:ext cx="2746272" cy="85486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s-ES" sz="1300" kern="1200" dirty="0"/>
            <a:t>VAR</a:t>
          </a:r>
          <a:endParaRPr lang="es-EC" sz="1300" kern="1200" dirty="0"/>
        </a:p>
      </dsp:txBody>
      <dsp:txXfrm>
        <a:off x="7750248" y="3303573"/>
        <a:ext cx="2696196" cy="80478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742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txBody>
          <a:bodyPr/>
          <a:lstStyle/>
          <a:p>
            <a:endParaRPr lang="es-EC"/>
          </a:p>
        </p:txBody>
      </p:sp>
      <p:sp>
        <p:nvSpPr>
          <p:cNvPr id="3" name="Shape 1"/>
          <p:cNvSpPr/>
          <p:nvPr/>
        </p:nvSpPr>
        <p:spPr>
          <a:xfrm>
            <a:off x="0" y="0"/>
            <a:ext cx="14630400" cy="8229600"/>
          </a:xfrm>
          <a:prstGeom prst="rect">
            <a:avLst/>
          </a:prstGeom>
          <a:solidFill>
            <a:srgbClr val="5C2438"/>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txBody>
          <a:bodyPr/>
          <a:lstStyle/>
          <a:p>
            <a:endParaRPr lang="es-EC"/>
          </a:p>
        </p:txBody>
      </p:sp>
      <p:sp>
        <p:nvSpPr>
          <p:cNvPr id="3" name="Shape 1"/>
          <p:cNvSpPr/>
          <p:nvPr/>
        </p:nvSpPr>
        <p:spPr>
          <a:xfrm>
            <a:off x="0" y="0"/>
            <a:ext cx="14630400" cy="8229600"/>
          </a:xfrm>
          <a:prstGeom prst="rect">
            <a:avLst/>
          </a:prstGeom>
          <a:solidFill>
            <a:srgbClr val="5C2438"/>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txBody>
          <a:bodyPr/>
          <a:lstStyle/>
          <a:p>
            <a:endParaRPr lang="es-EC"/>
          </a:p>
        </p:txBody>
      </p:sp>
      <p:sp>
        <p:nvSpPr>
          <p:cNvPr id="3" name="Shape 1"/>
          <p:cNvSpPr/>
          <p:nvPr/>
        </p:nvSpPr>
        <p:spPr>
          <a:xfrm>
            <a:off x="0" y="0"/>
            <a:ext cx="14630400" cy="8229600"/>
          </a:xfrm>
          <a:prstGeom prst="rect">
            <a:avLst/>
          </a:prstGeom>
          <a:solidFill>
            <a:srgbClr val="5C2438"/>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txBody>
          <a:bodyPr/>
          <a:lstStyle/>
          <a:p>
            <a:endParaRPr lang="es-EC"/>
          </a:p>
        </p:txBody>
      </p:sp>
      <p:sp>
        <p:nvSpPr>
          <p:cNvPr id="3" name="Shape 1"/>
          <p:cNvSpPr/>
          <p:nvPr/>
        </p:nvSpPr>
        <p:spPr>
          <a:xfrm>
            <a:off x="0" y="0"/>
            <a:ext cx="14630400" cy="8229600"/>
          </a:xfrm>
          <a:prstGeom prst="rect">
            <a:avLst/>
          </a:prstGeom>
          <a:solidFill>
            <a:srgbClr val="5C2438"/>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txBody>
          <a:bodyPr/>
          <a:lstStyle/>
          <a:p>
            <a:endParaRPr lang="es-EC"/>
          </a:p>
        </p:txBody>
      </p:sp>
      <p:sp>
        <p:nvSpPr>
          <p:cNvPr id="3" name="Shape 1"/>
          <p:cNvSpPr/>
          <p:nvPr/>
        </p:nvSpPr>
        <p:spPr>
          <a:xfrm>
            <a:off x="0" y="0"/>
            <a:ext cx="14630400" cy="8229600"/>
          </a:xfrm>
          <a:prstGeom prst="rect">
            <a:avLst/>
          </a:prstGeom>
          <a:solidFill>
            <a:srgbClr val="5C2438"/>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txBody>
          <a:bodyPr/>
          <a:lstStyle/>
          <a:p>
            <a:endParaRPr lang="es-EC"/>
          </a:p>
        </p:txBody>
      </p:sp>
      <p:sp>
        <p:nvSpPr>
          <p:cNvPr id="3" name="Shape 1"/>
          <p:cNvSpPr/>
          <p:nvPr/>
        </p:nvSpPr>
        <p:spPr>
          <a:xfrm>
            <a:off x="0" y="0"/>
            <a:ext cx="14630400" cy="8229600"/>
          </a:xfrm>
          <a:prstGeom prst="rect">
            <a:avLst/>
          </a:prstGeom>
          <a:solidFill>
            <a:srgbClr val="5C2438"/>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txBody>
          <a:bodyPr/>
          <a:lstStyle/>
          <a:p>
            <a:endParaRPr lang="es-EC"/>
          </a:p>
        </p:txBody>
      </p:sp>
      <p:sp>
        <p:nvSpPr>
          <p:cNvPr id="3" name="Shape 1"/>
          <p:cNvSpPr/>
          <p:nvPr/>
        </p:nvSpPr>
        <p:spPr>
          <a:xfrm>
            <a:off x="0" y="0"/>
            <a:ext cx="14630400" cy="8229600"/>
          </a:xfrm>
          <a:prstGeom prst="rect">
            <a:avLst/>
          </a:prstGeom>
          <a:solidFill>
            <a:srgbClr val="5C2438"/>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txBody>
          <a:bodyPr/>
          <a:lstStyle/>
          <a:p>
            <a:endParaRPr lang="es-EC"/>
          </a:p>
        </p:txBody>
      </p:sp>
      <p:sp>
        <p:nvSpPr>
          <p:cNvPr id="3" name="Shape 1"/>
          <p:cNvSpPr/>
          <p:nvPr/>
        </p:nvSpPr>
        <p:spPr>
          <a:xfrm>
            <a:off x="0" y="0"/>
            <a:ext cx="14630400" cy="8229600"/>
          </a:xfrm>
          <a:prstGeom prst="rect">
            <a:avLst/>
          </a:prstGeom>
          <a:solidFill>
            <a:srgbClr val="5C2438"/>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txBody>
          <a:bodyPr/>
          <a:lstStyle/>
          <a:p>
            <a:endParaRPr lang="es-EC"/>
          </a:p>
        </p:txBody>
      </p:sp>
      <p:sp>
        <p:nvSpPr>
          <p:cNvPr id="3" name="Shape 1"/>
          <p:cNvSpPr/>
          <p:nvPr/>
        </p:nvSpPr>
        <p:spPr>
          <a:xfrm>
            <a:off x="0" y="0"/>
            <a:ext cx="14630400" cy="8229600"/>
          </a:xfrm>
          <a:prstGeom prst="rect">
            <a:avLst/>
          </a:prstGeom>
          <a:solidFill>
            <a:srgbClr val="5C2438"/>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txBody>
          <a:bodyPr/>
          <a:lstStyle/>
          <a:p>
            <a:endParaRPr lang="es-EC"/>
          </a:p>
        </p:txBody>
      </p:sp>
      <p:sp>
        <p:nvSpPr>
          <p:cNvPr id="3" name="Shape 1"/>
          <p:cNvSpPr/>
          <p:nvPr/>
        </p:nvSpPr>
        <p:spPr>
          <a:xfrm>
            <a:off x="0" y="0"/>
            <a:ext cx="14630400" cy="8229600"/>
          </a:xfrm>
          <a:prstGeom prst="rect">
            <a:avLst/>
          </a:prstGeom>
          <a:solidFill>
            <a:srgbClr val="5C2438"/>
          </a:solidFill>
          <a:ln/>
        </p:spPr>
        <p:txBody>
          <a:bodyPr/>
          <a:lstStyle/>
          <a:p>
            <a:endParaRPr lang="es-EC"/>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svg"/><Relationship Id="rId10" Type="http://schemas.openxmlformats.org/officeDocument/2006/relationships/image" Target="../media/image4.png"/><Relationship Id="rId4" Type="http://schemas.openxmlformats.org/officeDocument/2006/relationships/image" Target="../media/image14.pn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60" y="2591395"/>
            <a:ext cx="3060383" cy="356830"/>
          </a:xfrm>
          <a:prstGeom prst="rect">
            <a:avLst/>
          </a:prstGeom>
          <a:noFill/>
          <a:ln/>
        </p:spPr>
        <p:txBody>
          <a:bodyPr wrap="none" lIns="0" tIns="0" rIns="0" bIns="0" rtlCol="0" anchor="t"/>
          <a:lstStyle/>
          <a:p>
            <a:pPr marL="0" indent="0" algn="l">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Bolsa de Valores Quito</a:t>
            </a:r>
            <a:endParaRPr lang="en-US" sz="2200" dirty="0"/>
          </a:p>
        </p:txBody>
      </p:sp>
      <p:sp>
        <p:nvSpPr>
          <p:cNvPr id="4" name="Text 1"/>
          <p:cNvSpPr/>
          <p:nvPr/>
        </p:nvSpPr>
        <p:spPr>
          <a:xfrm>
            <a:off x="749260" y="3033832"/>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Forecast Univariante con ARIMA</a:t>
            </a:r>
            <a:endParaRPr lang="en-US" sz="4450" dirty="0"/>
          </a:p>
        </p:txBody>
      </p:sp>
      <p:sp>
        <p:nvSpPr>
          <p:cNvPr id="5" name="Text 2"/>
          <p:cNvSpPr/>
          <p:nvPr/>
        </p:nvSpPr>
        <p:spPr>
          <a:xfrm>
            <a:off x="749260" y="4546521"/>
            <a:ext cx="3425547" cy="428149"/>
          </a:xfrm>
          <a:prstGeom prst="rect">
            <a:avLst/>
          </a:prstGeom>
          <a:noFill/>
          <a:ln/>
        </p:spPr>
        <p:txBody>
          <a:bodyPr wrap="none" lIns="0" tIns="0" rIns="0" bIns="0" rtlCol="0" anchor="t"/>
          <a:lstStyle/>
          <a:p>
            <a:pPr marL="0" indent="0" algn="l">
              <a:lnSpc>
                <a:spcPts val="3350"/>
              </a:lnSpc>
              <a:buNone/>
            </a:pPr>
            <a:r>
              <a:rPr lang="en-US" sz="2650" b="1" dirty="0">
                <a:solidFill>
                  <a:srgbClr val="FFB393"/>
                </a:solidFill>
                <a:latin typeface="Brygada 1918 Bold" pitchFamily="34" charset="0"/>
                <a:ea typeface="Brygada 1918 Bold" pitchFamily="34" charset="-122"/>
                <a:cs typeface="Brygada 1918 Bold" pitchFamily="34" charset="-120"/>
              </a:rPr>
              <a:t>Sebastián Jácome</a:t>
            </a:r>
            <a:endParaRPr lang="en-US" sz="2650" dirty="0"/>
          </a:p>
        </p:txBody>
      </p:sp>
      <p:sp>
        <p:nvSpPr>
          <p:cNvPr id="6" name="Text 3"/>
          <p:cNvSpPr/>
          <p:nvPr/>
        </p:nvSpPr>
        <p:spPr>
          <a:xfrm>
            <a:off x="749260" y="5295781"/>
            <a:ext cx="7645479" cy="342424"/>
          </a:xfrm>
          <a:prstGeom prst="rect">
            <a:avLst/>
          </a:prstGeom>
          <a:noFill/>
          <a:ln/>
        </p:spPr>
        <p:txBody>
          <a:bodyPr wrap="none" lIns="0" tIns="0" rIns="0" bIns="0" rtlCol="0" anchor="t"/>
          <a:lstStyle/>
          <a:p>
            <a:pPr marL="0" indent="0" algn="l">
              <a:lnSpc>
                <a:spcPts val="2650"/>
              </a:lnSpc>
              <a:buNone/>
            </a:pPr>
            <a:r>
              <a:rPr lang="en-US" sz="1650" dirty="0" err="1">
                <a:solidFill>
                  <a:srgbClr val="F4CAB8"/>
                </a:solidFill>
                <a:latin typeface="Montserrat Medium" pitchFamily="34" charset="0"/>
                <a:ea typeface="Montserrat Medium" pitchFamily="34" charset="-122"/>
                <a:cs typeface="Montserrat Medium" pitchFamily="34" charset="-120"/>
              </a:rPr>
              <a:t>Diciembre</a:t>
            </a:r>
            <a:r>
              <a:rPr lang="en-US" sz="1650" dirty="0">
                <a:solidFill>
                  <a:srgbClr val="F4CAB8"/>
                </a:solidFill>
                <a:latin typeface="Montserrat Medium" pitchFamily="34" charset="0"/>
                <a:ea typeface="Montserrat Medium" pitchFamily="34" charset="-122"/>
                <a:cs typeface="Montserrat Medium" pitchFamily="34" charset="-120"/>
              </a:rPr>
              <a:t> 2025</a:t>
            </a: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BCFCD6-8123-7754-B080-073DD1521237}"/>
              </a:ext>
            </a:extLst>
          </p:cNvPr>
          <p:cNvSpPr txBox="1">
            <a:spLocks/>
          </p:cNvSpPr>
          <p:nvPr/>
        </p:nvSpPr>
        <p:spPr>
          <a:xfrm>
            <a:off x="838200" y="365125"/>
            <a:ext cx="10515600"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4000" b="1" dirty="0">
                <a:solidFill>
                  <a:schemeClr val="bg1"/>
                </a:solidFill>
                <a:latin typeface="Avenir Black" panose="02000503020000020003" pitchFamily="2" charset="0"/>
              </a:rPr>
              <a:t>MODELOS ECONOMÉTRICOS</a:t>
            </a:r>
            <a:endParaRPr lang="es-EC" sz="4000" b="1" dirty="0">
              <a:solidFill>
                <a:schemeClr val="bg1"/>
              </a:solidFill>
              <a:latin typeface="Avenir Black" panose="02000503020000020003" pitchFamily="2" charset="0"/>
            </a:endParaRPr>
          </a:p>
        </p:txBody>
      </p:sp>
      <p:graphicFrame>
        <p:nvGraphicFramePr>
          <p:cNvPr id="3" name="Marcador de contenido 5">
            <a:extLst>
              <a:ext uri="{FF2B5EF4-FFF2-40B4-BE49-F238E27FC236}">
                <a16:creationId xmlns:a16="http://schemas.microsoft.com/office/drawing/2014/main" id="{C078A329-6A7B-8B96-6D96-404F5703E73F}"/>
              </a:ext>
            </a:extLst>
          </p:cNvPr>
          <p:cNvGraphicFramePr>
            <a:graphicFrameLocks/>
          </p:cNvGraphicFramePr>
          <p:nvPr>
            <p:extLst>
              <p:ext uri="{D42A27DB-BD31-4B8C-83A1-F6EECF244321}">
                <p14:modId xmlns:p14="http://schemas.microsoft.com/office/powerpoint/2010/main" val="1653980769"/>
              </p:ext>
            </p:extLst>
          </p:nvPr>
        </p:nvGraphicFramePr>
        <p:xfrm>
          <a:off x="838200" y="1825625"/>
          <a:ext cx="468270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Marcador de contenido 2">
            <a:extLst>
              <a:ext uri="{FF2B5EF4-FFF2-40B4-BE49-F238E27FC236}">
                <a16:creationId xmlns:a16="http://schemas.microsoft.com/office/drawing/2014/main" id="{FE1D6CB5-185B-E17A-4257-E5C2FCA6878B}"/>
              </a:ext>
            </a:extLst>
          </p:cNvPr>
          <p:cNvGraphicFramePr>
            <a:graphicFrameLocks/>
          </p:cNvGraphicFramePr>
          <p:nvPr>
            <p:extLst>
              <p:ext uri="{D42A27DB-BD31-4B8C-83A1-F6EECF244321}">
                <p14:modId xmlns:p14="http://schemas.microsoft.com/office/powerpoint/2010/main" val="98212604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2" descr="Bolsa de Valores de Quito Sociedad Anónima | Capacitación">
            <a:extLst>
              <a:ext uri="{FF2B5EF4-FFF2-40B4-BE49-F238E27FC236}">
                <a16:creationId xmlns:a16="http://schemas.microsoft.com/office/drawing/2014/main" id="{D8873589-CF80-1CBE-8893-5E9F8FBBED6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05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96CABA-C3DD-F0F1-6707-F83DDB8C158D}"/>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chemeClr val="bg1"/>
                </a:solidFill>
                <a:latin typeface="Avenir Black" panose="02000503020000020003" pitchFamily="2" charset="0"/>
              </a:rPr>
              <a:t>MODELOS MULTIVARIANTES</a:t>
            </a:r>
          </a:p>
        </p:txBody>
      </p:sp>
      <p:pic>
        <p:nvPicPr>
          <p:cNvPr id="3" name="Marcador de contenido 5">
            <a:extLst>
              <a:ext uri="{FF2B5EF4-FFF2-40B4-BE49-F238E27FC236}">
                <a16:creationId xmlns:a16="http://schemas.microsoft.com/office/drawing/2014/main" id="{FC9502D5-DF00-529E-B212-654B3144BFA1}"/>
              </a:ext>
            </a:extLst>
          </p:cNvPr>
          <p:cNvPicPr>
            <a:picLocks noChangeAspect="1"/>
          </p:cNvPicPr>
          <p:nvPr/>
        </p:nvPicPr>
        <p:blipFill>
          <a:blip r:embed="rId2"/>
          <a:stretch>
            <a:fillRect/>
          </a:stretch>
        </p:blipFill>
        <p:spPr>
          <a:xfrm>
            <a:off x="7853347" y="2912778"/>
            <a:ext cx="5150277" cy="3012911"/>
          </a:xfrm>
          <a:prstGeom prst="rect">
            <a:avLst/>
          </a:prstGeom>
        </p:spPr>
      </p:pic>
      <p:sp>
        <p:nvSpPr>
          <p:cNvPr id="4" name="Marcador de contenido 2">
            <a:extLst>
              <a:ext uri="{FF2B5EF4-FFF2-40B4-BE49-F238E27FC236}">
                <a16:creationId xmlns:a16="http://schemas.microsoft.com/office/drawing/2014/main" id="{E262D6ED-A2E5-7A22-BED3-B09DF210D414}"/>
              </a:ext>
            </a:extLst>
          </p:cNvPr>
          <p:cNvSpPr txBox="1">
            <a:spLocks/>
          </p:cNvSpPr>
          <p:nvPr/>
        </p:nvSpPr>
        <p:spPr>
          <a:xfrm>
            <a:off x="793661" y="2599509"/>
            <a:ext cx="4530898" cy="363945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solidFill>
                  <a:schemeClr val="bg1"/>
                </a:solidFill>
              </a:rPr>
              <a:t>Limitaciones de modelos univariantes</a:t>
            </a:r>
          </a:p>
          <a:p>
            <a:r>
              <a:rPr lang="en-US" sz="2000">
                <a:solidFill>
                  <a:schemeClr val="bg1"/>
                </a:solidFill>
              </a:rPr>
              <a:t>Relación de las variables con variables exógenas</a:t>
            </a:r>
          </a:p>
          <a:p>
            <a:pPr marL="0"/>
            <a:endParaRPr lang="en-US" sz="2000">
              <a:solidFill>
                <a:schemeClr val="bg1"/>
              </a:solidFill>
            </a:endParaRPr>
          </a:p>
          <a:p>
            <a:pPr marL="0" indent="0">
              <a:buFont typeface="Arial" pitchFamily="34" charset="0"/>
              <a:buNone/>
            </a:pPr>
            <a:r>
              <a:rPr lang="en-US" sz="2000" i="1">
                <a:solidFill>
                  <a:schemeClr val="bg1"/>
                </a:solidFill>
              </a:rPr>
              <a:t>“El mundo no es sencillo, si lo fuera, sería univariante”</a:t>
            </a:r>
            <a:endParaRPr lang="en-US" sz="2000" i="1" dirty="0">
              <a:solidFill>
                <a:schemeClr val="bg1"/>
              </a:solidFill>
            </a:endParaRPr>
          </a:p>
        </p:txBody>
      </p:sp>
      <p:pic>
        <p:nvPicPr>
          <p:cNvPr id="5" name="Picture 2" descr="Bolsa de Valores de Quito Sociedad Anónima | Capacitación">
            <a:extLst>
              <a:ext uri="{FF2B5EF4-FFF2-40B4-BE49-F238E27FC236}">
                <a16:creationId xmlns:a16="http://schemas.microsoft.com/office/drawing/2014/main" id="{F66E031B-5DAA-BCEE-360D-78CE37249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606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60208E-30F1-911E-3133-8E38E304BC66}"/>
              </a:ext>
            </a:extLst>
          </p:cNvPr>
          <p:cNvSpPr txBox="1">
            <a:spLocks/>
          </p:cNvSpPr>
          <p:nvPr/>
        </p:nvSpPr>
        <p:spPr>
          <a:xfrm>
            <a:off x="1064231" y="3090258"/>
            <a:ext cx="3494364" cy="1625581"/>
          </a:xfrm>
          <a:prstGeom prst="rect">
            <a:avLst/>
          </a:prstGeom>
        </p:spPr>
        <p:txBody>
          <a:bodyPr vert="horz" lIns="91440" tIns="45720" rIns="91440" bIns="45720" rtlCol="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b="1">
                <a:solidFill>
                  <a:schemeClr val="bg1"/>
                </a:solidFill>
                <a:latin typeface="Avenir Black" panose="02000503020000020003" pitchFamily="2" charset="0"/>
              </a:rPr>
              <a:t>MODELOS MULTIVARIANTES</a:t>
            </a:r>
            <a:endParaRPr lang="en-US" sz="3500" b="1" dirty="0">
              <a:solidFill>
                <a:schemeClr val="bg1"/>
              </a:solidFill>
              <a:latin typeface="Avenir Black" panose="02000503020000020003" pitchFamily="2" charset="0"/>
            </a:endParaRPr>
          </a:p>
        </p:txBody>
      </p:sp>
      <p:sp>
        <p:nvSpPr>
          <p:cNvPr id="3" name="Marcador de contenido 2">
            <a:extLst>
              <a:ext uri="{FF2B5EF4-FFF2-40B4-BE49-F238E27FC236}">
                <a16:creationId xmlns:a16="http://schemas.microsoft.com/office/drawing/2014/main" id="{F6C887DD-1A9F-13D3-B03C-CD7A79AF1DAB}"/>
              </a:ext>
            </a:extLst>
          </p:cNvPr>
          <p:cNvSpPr txBox="1">
            <a:spLocks/>
          </p:cNvSpPr>
          <p:nvPr/>
        </p:nvSpPr>
        <p:spPr>
          <a:xfrm>
            <a:off x="6075365" y="2486345"/>
            <a:ext cx="6250940" cy="2445249"/>
          </a:xfrm>
          <a:prstGeom prst="rect">
            <a:avLst/>
          </a:prstGeom>
        </p:spPr>
        <p:txBody>
          <a:bodyPr vert="horz" lIns="91440" tIns="45720" rIns="91440" bIns="45720" rtlCol="0" anchor="b">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bg1"/>
                </a:solidFill>
              </a:rPr>
              <a:t>Se </a:t>
            </a:r>
            <a:r>
              <a:rPr lang="en-US" sz="2000" dirty="0" err="1">
                <a:solidFill>
                  <a:schemeClr val="bg1"/>
                </a:solidFill>
              </a:rPr>
              <a:t>tienen</a:t>
            </a:r>
            <a:r>
              <a:rPr lang="en-US" sz="2000" dirty="0">
                <a:solidFill>
                  <a:schemeClr val="bg1"/>
                </a:solidFill>
              </a:rPr>
              <a:t> </a:t>
            </a:r>
            <a:r>
              <a:rPr lang="en-US" sz="2000" dirty="0" err="1">
                <a:solidFill>
                  <a:schemeClr val="bg1"/>
                </a:solidFill>
              </a:rPr>
              <a:t>en</a:t>
            </a:r>
            <a:r>
              <a:rPr lang="en-US" sz="2000" dirty="0">
                <a:solidFill>
                  <a:schemeClr val="bg1"/>
                </a:solidFill>
              </a:rPr>
              <a:t> </a:t>
            </a:r>
            <a:r>
              <a:rPr lang="en-US" sz="2000" dirty="0" err="1">
                <a:solidFill>
                  <a:schemeClr val="bg1"/>
                </a:solidFill>
              </a:rPr>
              <a:t>cuenta</a:t>
            </a:r>
            <a:r>
              <a:rPr lang="en-US" sz="2000" dirty="0">
                <a:solidFill>
                  <a:schemeClr val="bg1"/>
                </a:solidFill>
              </a:rPr>
              <a:t> la </a:t>
            </a:r>
            <a:r>
              <a:rPr lang="en-US" sz="2000" dirty="0" err="1">
                <a:solidFill>
                  <a:schemeClr val="bg1"/>
                </a:solidFill>
              </a:rPr>
              <a:t>interrelación</a:t>
            </a:r>
            <a:r>
              <a:rPr lang="en-US" sz="2000" dirty="0">
                <a:solidFill>
                  <a:schemeClr val="bg1"/>
                </a:solidFill>
              </a:rPr>
              <a:t> entre un conjunto de </a:t>
            </a:r>
            <a:r>
              <a:rPr lang="en-US" sz="2000" dirty="0" err="1">
                <a:solidFill>
                  <a:schemeClr val="bg1"/>
                </a:solidFill>
              </a:rPr>
              <a:t>varias</a:t>
            </a:r>
            <a:r>
              <a:rPr lang="en-US" sz="2000" dirty="0">
                <a:solidFill>
                  <a:schemeClr val="bg1"/>
                </a:solidFill>
              </a:rPr>
              <a:t> variables</a:t>
            </a:r>
          </a:p>
          <a:p>
            <a:r>
              <a:rPr lang="en-US" sz="2000" dirty="0">
                <a:solidFill>
                  <a:schemeClr val="bg1"/>
                </a:solidFill>
              </a:rPr>
              <a:t>Es </a:t>
            </a:r>
            <a:r>
              <a:rPr lang="en-US" sz="2000" dirty="0" err="1">
                <a:solidFill>
                  <a:schemeClr val="bg1"/>
                </a:solidFill>
              </a:rPr>
              <a:t>multiecuacional</a:t>
            </a:r>
            <a:r>
              <a:rPr lang="en-US" sz="2000" dirty="0">
                <a:solidFill>
                  <a:schemeClr val="bg1"/>
                </a:solidFill>
              </a:rPr>
              <a:t>, es </a:t>
            </a:r>
            <a:r>
              <a:rPr lang="en-US" sz="2000" dirty="0" err="1">
                <a:solidFill>
                  <a:schemeClr val="bg1"/>
                </a:solidFill>
              </a:rPr>
              <a:t>decir</a:t>
            </a:r>
            <a:r>
              <a:rPr lang="en-US" sz="2000" dirty="0">
                <a:solidFill>
                  <a:schemeClr val="bg1"/>
                </a:solidFill>
              </a:rPr>
              <a:t>, </a:t>
            </a:r>
            <a:r>
              <a:rPr lang="en-US" sz="2000" dirty="0" err="1">
                <a:solidFill>
                  <a:schemeClr val="bg1"/>
                </a:solidFill>
              </a:rPr>
              <a:t>existe</a:t>
            </a:r>
            <a:r>
              <a:rPr lang="en-US" sz="2000" dirty="0">
                <a:solidFill>
                  <a:schemeClr val="bg1"/>
                </a:solidFill>
              </a:rPr>
              <a:t> </a:t>
            </a:r>
            <a:r>
              <a:rPr lang="en-US" sz="2000" dirty="0" err="1">
                <a:solidFill>
                  <a:schemeClr val="bg1"/>
                </a:solidFill>
              </a:rPr>
              <a:t>una</a:t>
            </a:r>
            <a:r>
              <a:rPr lang="en-US" sz="2000" dirty="0">
                <a:solidFill>
                  <a:schemeClr val="bg1"/>
                </a:solidFill>
              </a:rPr>
              <a:t> </a:t>
            </a:r>
            <a:r>
              <a:rPr lang="en-US" sz="2000" dirty="0" err="1">
                <a:solidFill>
                  <a:schemeClr val="bg1"/>
                </a:solidFill>
              </a:rPr>
              <a:t>ecuación</a:t>
            </a:r>
            <a:r>
              <a:rPr lang="en-US" sz="2000" dirty="0">
                <a:solidFill>
                  <a:schemeClr val="bg1"/>
                </a:solidFill>
              </a:rPr>
              <a:t> para </a:t>
            </a:r>
            <a:r>
              <a:rPr lang="en-US" sz="2000" dirty="0" err="1">
                <a:solidFill>
                  <a:schemeClr val="bg1"/>
                </a:solidFill>
              </a:rPr>
              <a:t>cada</a:t>
            </a:r>
            <a:r>
              <a:rPr lang="en-US" sz="2000" dirty="0">
                <a:solidFill>
                  <a:schemeClr val="bg1"/>
                </a:solidFill>
              </a:rPr>
              <a:t> variable</a:t>
            </a:r>
          </a:p>
          <a:p>
            <a:r>
              <a:rPr lang="en-US" sz="2000" dirty="0">
                <a:solidFill>
                  <a:schemeClr val="bg1"/>
                </a:solidFill>
              </a:rPr>
              <a:t>No </a:t>
            </a:r>
            <a:r>
              <a:rPr lang="en-US" sz="2000" dirty="0" err="1">
                <a:solidFill>
                  <a:schemeClr val="bg1"/>
                </a:solidFill>
              </a:rPr>
              <a:t>confundir</a:t>
            </a:r>
            <a:r>
              <a:rPr lang="en-US" sz="2000" dirty="0">
                <a:solidFill>
                  <a:schemeClr val="bg1"/>
                </a:solidFill>
              </a:rPr>
              <a:t> con </a:t>
            </a:r>
            <a:r>
              <a:rPr lang="en-US" sz="2000" dirty="0" err="1">
                <a:solidFill>
                  <a:schemeClr val="bg1"/>
                </a:solidFill>
              </a:rPr>
              <a:t>modelos</a:t>
            </a:r>
            <a:r>
              <a:rPr lang="en-US" sz="2000" dirty="0">
                <a:solidFill>
                  <a:schemeClr val="bg1"/>
                </a:solidFill>
              </a:rPr>
              <a:t> </a:t>
            </a:r>
            <a:r>
              <a:rPr lang="en-US" sz="2000" dirty="0" err="1">
                <a:solidFill>
                  <a:schemeClr val="bg1"/>
                </a:solidFill>
              </a:rPr>
              <a:t>univariantes</a:t>
            </a:r>
            <a:r>
              <a:rPr lang="en-US" sz="2000" dirty="0">
                <a:solidFill>
                  <a:schemeClr val="bg1"/>
                </a:solidFill>
              </a:rPr>
              <a:t> con variables </a:t>
            </a:r>
            <a:r>
              <a:rPr lang="en-US" sz="2000" dirty="0" err="1">
                <a:solidFill>
                  <a:schemeClr val="bg1"/>
                </a:solidFill>
              </a:rPr>
              <a:t>exógenas</a:t>
            </a:r>
            <a:r>
              <a:rPr lang="en-US" sz="2000" dirty="0">
                <a:solidFill>
                  <a:schemeClr val="bg1"/>
                </a:solidFill>
              </a:rPr>
              <a:t> (ARIMAX)</a:t>
            </a:r>
          </a:p>
        </p:txBody>
      </p:sp>
      <p:pic>
        <p:nvPicPr>
          <p:cNvPr id="4" name="Picture 2" descr="Bolsa de Valores de Quito Sociedad Anónima | Capacitación">
            <a:extLst>
              <a:ext uri="{FF2B5EF4-FFF2-40B4-BE49-F238E27FC236}">
                <a16:creationId xmlns:a16="http://schemas.microsoft.com/office/drawing/2014/main" id="{DF982ECA-3DD2-F301-7A7D-E86A08657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885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5B99C-5FE3-1676-F87C-0133D3A89088}"/>
              </a:ext>
            </a:extLst>
          </p:cNvPr>
          <p:cNvSpPr txBox="1">
            <a:spLocks/>
          </p:cNvSpPr>
          <p:nvPr/>
        </p:nvSpPr>
        <p:spPr>
          <a:xfrm>
            <a:off x="1834793" y="878833"/>
            <a:ext cx="10515600"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4000" b="1">
                <a:solidFill>
                  <a:schemeClr val="bg1"/>
                </a:solidFill>
                <a:latin typeface="Avenir Black" panose="02000503020000020003" pitchFamily="2" charset="0"/>
              </a:rPr>
              <a:t>ESTRUCTURA DE LAS SERIES TEMPORALES MULTIVARIANTES</a:t>
            </a:r>
            <a:endParaRPr lang="es-EC" sz="4000" b="1" dirty="0">
              <a:solidFill>
                <a:schemeClr val="bg1"/>
              </a:solidFill>
              <a:latin typeface="Avenir Black" panose="02000503020000020003" pitchFamily="2" charset="0"/>
            </a:endParaRPr>
          </a:p>
        </p:txBody>
      </p:sp>
      <p:graphicFrame>
        <p:nvGraphicFramePr>
          <p:cNvPr id="3" name="Marcador de contenido 4">
            <a:extLst>
              <a:ext uri="{FF2B5EF4-FFF2-40B4-BE49-F238E27FC236}">
                <a16:creationId xmlns:a16="http://schemas.microsoft.com/office/drawing/2014/main" id="{13F966DB-4F8D-6F84-4B89-F2107BD274BE}"/>
              </a:ext>
            </a:extLst>
          </p:cNvPr>
          <p:cNvGraphicFramePr>
            <a:graphicFrameLocks/>
          </p:cNvGraphicFramePr>
          <p:nvPr>
            <p:extLst>
              <p:ext uri="{D42A27DB-BD31-4B8C-83A1-F6EECF244321}">
                <p14:modId xmlns:p14="http://schemas.microsoft.com/office/powerpoint/2010/main" val="3604616142"/>
              </p:ext>
            </p:extLst>
          </p:nvPr>
        </p:nvGraphicFramePr>
        <p:xfrm>
          <a:off x="1834792" y="2339333"/>
          <a:ext cx="108160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Bolsa de Valores de Quito Sociedad Anónima | Capacitación">
            <a:extLst>
              <a:ext uri="{FF2B5EF4-FFF2-40B4-BE49-F238E27FC236}">
                <a16:creationId xmlns:a16="http://schemas.microsoft.com/office/drawing/2014/main" id="{A3063D54-9A14-05CE-4057-E7E0B0AFFF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56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B3CD1A-20BB-2D6B-84F2-ADC64050E8F3}"/>
              </a:ext>
            </a:extLst>
          </p:cNvPr>
          <p:cNvSpPr txBox="1">
            <a:spLocks/>
          </p:cNvSpPr>
          <p:nvPr/>
        </p:nvSpPr>
        <p:spPr>
          <a:xfrm>
            <a:off x="1937535" y="642527"/>
            <a:ext cx="10515600"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4000" b="1">
                <a:solidFill>
                  <a:schemeClr val="bg1"/>
                </a:solidFill>
                <a:latin typeface="Avenir Black" panose="02000503020000020003" pitchFamily="2" charset="0"/>
              </a:rPr>
              <a:t>MODELO VAR</a:t>
            </a:r>
            <a:endParaRPr lang="es-EC" sz="4000" b="1" dirty="0">
              <a:solidFill>
                <a:schemeClr val="bg1"/>
              </a:solidFill>
              <a:latin typeface="Avenir Black" panose="02000503020000020003" pitchFamily="2" charset="0"/>
            </a:endParaRPr>
          </a:p>
        </p:txBody>
      </p:sp>
      <p:sp>
        <p:nvSpPr>
          <p:cNvPr id="3" name="Marcador de contenido 2">
            <a:extLst>
              <a:ext uri="{FF2B5EF4-FFF2-40B4-BE49-F238E27FC236}">
                <a16:creationId xmlns:a16="http://schemas.microsoft.com/office/drawing/2014/main" id="{9253E230-8BC2-B429-8C13-5CEA5B740022}"/>
              </a:ext>
            </a:extLst>
          </p:cNvPr>
          <p:cNvSpPr txBox="1">
            <a:spLocks/>
          </p:cNvSpPr>
          <p:nvPr/>
        </p:nvSpPr>
        <p:spPr>
          <a:xfrm>
            <a:off x="1166973" y="2349607"/>
            <a:ext cx="5181600" cy="4351338"/>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solidFill>
                  <a:schemeClr val="bg1"/>
                </a:solidFill>
              </a:rPr>
              <a:t>Las variables se van a influir las unas a las otras.</a:t>
            </a:r>
          </a:p>
          <a:p>
            <a:r>
              <a:rPr lang="es-ES" dirty="0">
                <a:solidFill>
                  <a:schemeClr val="bg1"/>
                </a:solidFill>
              </a:rPr>
              <a:t>La influencia es bidireccional</a:t>
            </a:r>
          </a:p>
          <a:p>
            <a:r>
              <a:rPr lang="es-ES" dirty="0">
                <a:solidFill>
                  <a:schemeClr val="bg1"/>
                </a:solidFill>
              </a:rPr>
              <a:t>Variables numéricas</a:t>
            </a:r>
          </a:p>
          <a:p>
            <a:r>
              <a:rPr lang="es-ES" dirty="0">
                <a:solidFill>
                  <a:schemeClr val="bg1"/>
                </a:solidFill>
              </a:rPr>
              <a:t>Datos numéricos continuos</a:t>
            </a:r>
          </a:p>
          <a:p>
            <a:r>
              <a:rPr lang="es-ES" dirty="0">
                <a:solidFill>
                  <a:schemeClr val="bg1"/>
                </a:solidFill>
              </a:rPr>
              <a:t>Cada variable es una función lineal de los retardos pasados de sí mismos y de otras variables</a:t>
            </a:r>
            <a:endParaRPr lang="es-EC" dirty="0">
              <a:solidFill>
                <a:schemeClr val="bg1"/>
              </a:solidFill>
            </a:endParaRP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0CCD30A0-BCB1-270E-CA17-8DEC3FFAE178}"/>
                  </a:ext>
                </a:extLst>
              </p:cNvPr>
              <p:cNvSpPr txBox="1">
                <a:spLocks/>
              </p:cNvSpPr>
              <p:nvPr/>
            </p:nvSpPr>
            <p:spPr>
              <a:xfrm>
                <a:off x="7672226" y="2349607"/>
                <a:ext cx="6578030" cy="4351338"/>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sSub>
                        <m:sSubPr>
                          <m:ctrlPr>
                            <a:rPr lang="es-EC" b="1" i="1" smtClean="0">
                              <a:solidFill>
                                <a:schemeClr val="bg1"/>
                              </a:solidFill>
                              <a:latin typeface="Cambria Math" panose="02040503050406030204" pitchFamily="18" charset="0"/>
                            </a:rPr>
                          </m:ctrlPr>
                        </m:sSubPr>
                        <m:e>
                          <m:r>
                            <a:rPr lang="es-ES" b="1" i="1" smtClean="0">
                              <a:solidFill>
                                <a:schemeClr val="bg1"/>
                              </a:solidFill>
                              <a:latin typeface="Cambria Math" panose="02040503050406030204" pitchFamily="18" charset="0"/>
                            </a:rPr>
                            <m:t>𝒀</m:t>
                          </m:r>
                        </m:e>
                        <m:sub>
                          <m:r>
                            <a:rPr lang="es-ES" b="1" i="1" smtClean="0">
                              <a:solidFill>
                                <a:schemeClr val="bg1"/>
                              </a:solidFill>
                              <a:latin typeface="Cambria Math" panose="02040503050406030204" pitchFamily="18" charset="0"/>
                            </a:rPr>
                            <m:t>𝟏</m:t>
                          </m:r>
                          <m:r>
                            <a:rPr lang="es-ES" b="1" i="1" smtClean="0">
                              <a:solidFill>
                                <a:schemeClr val="bg1"/>
                              </a:solidFill>
                              <a:latin typeface="Cambria Math" panose="02040503050406030204" pitchFamily="18" charset="0"/>
                            </a:rPr>
                            <m:t>,</m:t>
                          </m:r>
                          <m:r>
                            <a:rPr lang="es-ES" b="1" i="1" smtClean="0">
                              <a:solidFill>
                                <a:schemeClr val="bg1"/>
                              </a:solidFill>
                              <a:latin typeface="Cambria Math" panose="02040503050406030204" pitchFamily="18" charset="0"/>
                            </a:rPr>
                            <m:t>𝒕</m:t>
                          </m:r>
                        </m:sub>
                      </m:sSub>
                      <m:r>
                        <a:rPr lang="es-ES" i="1" smtClean="0">
                          <a:solidFill>
                            <a:schemeClr val="bg1"/>
                          </a:solidFill>
                          <a:latin typeface="Cambria Math" panose="02040503050406030204" pitchFamily="18" charset="0"/>
                        </a:rPr>
                        <m:t>=</m:t>
                      </m:r>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rPr>
                            <m:t>𝐶</m:t>
                          </m:r>
                        </m:e>
                        <m:sub>
                          <m:r>
                            <a:rPr lang="es-ES" i="1" smtClean="0">
                              <a:solidFill>
                                <a:schemeClr val="bg1"/>
                              </a:solidFill>
                              <a:latin typeface="Cambria Math" panose="02040503050406030204" pitchFamily="18" charset="0"/>
                            </a:rPr>
                            <m:t>1</m:t>
                          </m:r>
                        </m:sub>
                      </m:sSub>
                      <m:r>
                        <a:rPr lang="es-ES" i="1" smtClean="0">
                          <a:solidFill>
                            <a:schemeClr val="bg1"/>
                          </a:solidFill>
                          <a:latin typeface="Cambria Math" panose="02040503050406030204" pitchFamily="18" charset="0"/>
                        </a:rPr>
                        <m:t>+</m:t>
                      </m:r>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ea typeface="Cambria Math" panose="02040503050406030204" pitchFamily="18" charset="0"/>
                            </a:rPr>
                            <m:t>𝛼</m:t>
                          </m:r>
                        </m:e>
                        <m:sub>
                          <m:r>
                            <a:rPr lang="es-ES" i="1" smtClean="0">
                              <a:solidFill>
                                <a:schemeClr val="bg1"/>
                              </a:solidFill>
                              <a:latin typeface="Cambria Math" panose="02040503050406030204" pitchFamily="18" charset="0"/>
                            </a:rPr>
                            <m:t>11</m:t>
                          </m:r>
                        </m:sub>
                      </m:sSub>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rPr>
                            <m:t>𝑌</m:t>
                          </m:r>
                        </m:e>
                        <m:sub>
                          <m:r>
                            <a:rPr lang="es-ES" i="1" smtClean="0">
                              <a:solidFill>
                                <a:schemeClr val="bg1"/>
                              </a:solidFill>
                              <a:latin typeface="Cambria Math" panose="02040503050406030204" pitchFamily="18" charset="0"/>
                            </a:rPr>
                            <m:t>1,</m:t>
                          </m:r>
                          <m:r>
                            <a:rPr lang="es-ES" i="1" smtClean="0">
                              <a:solidFill>
                                <a:schemeClr val="bg1"/>
                              </a:solidFill>
                              <a:latin typeface="Cambria Math" panose="02040503050406030204" pitchFamily="18" charset="0"/>
                            </a:rPr>
                            <m:t>𝑡</m:t>
                          </m:r>
                          <m:r>
                            <a:rPr lang="es-ES" i="1" smtClean="0">
                              <a:solidFill>
                                <a:schemeClr val="bg1"/>
                              </a:solidFill>
                              <a:latin typeface="Cambria Math" panose="02040503050406030204" pitchFamily="18" charset="0"/>
                            </a:rPr>
                            <m:t>−1</m:t>
                          </m:r>
                        </m:sub>
                      </m:sSub>
                      <m:r>
                        <a:rPr lang="es-ES" i="1" smtClean="0">
                          <a:solidFill>
                            <a:schemeClr val="bg1"/>
                          </a:solidFill>
                          <a:latin typeface="Cambria Math" panose="02040503050406030204" pitchFamily="18" charset="0"/>
                        </a:rPr>
                        <m:t>+</m:t>
                      </m:r>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ea typeface="Cambria Math" panose="02040503050406030204" pitchFamily="18" charset="0"/>
                            </a:rPr>
                            <m:t>𝛼</m:t>
                          </m:r>
                        </m:e>
                        <m:sub>
                          <m:r>
                            <a:rPr lang="es-ES" i="1">
                              <a:solidFill>
                                <a:schemeClr val="bg1"/>
                              </a:solidFill>
                              <a:latin typeface="Cambria Math" panose="02040503050406030204" pitchFamily="18" charset="0"/>
                            </a:rPr>
                            <m:t>1</m:t>
                          </m:r>
                          <m:r>
                            <a:rPr lang="es-ES" i="1" smtClean="0">
                              <a:solidFill>
                                <a:schemeClr val="bg1"/>
                              </a:solidFill>
                              <a:latin typeface="Cambria Math" panose="02040503050406030204" pitchFamily="18" charset="0"/>
                            </a:rPr>
                            <m:t>2</m:t>
                          </m:r>
                        </m:sub>
                      </m:sSub>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rPr>
                            <m:t>𝑌</m:t>
                          </m:r>
                        </m:e>
                        <m:sub>
                          <m:r>
                            <a:rPr lang="es-ES" i="1" smtClean="0">
                              <a:solidFill>
                                <a:schemeClr val="bg1"/>
                              </a:solidFill>
                              <a:latin typeface="Cambria Math" panose="02040503050406030204" pitchFamily="18" charset="0"/>
                            </a:rPr>
                            <m:t>2</m:t>
                          </m:r>
                          <m:r>
                            <a:rPr lang="es-ES" i="1">
                              <a:solidFill>
                                <a:schemeClr val="bg1"/>
                              </a:solidFill>
                              <a:latin typeface="Cambria Math" panose="02040503050406030204" pitchFamily="18" charset="0"/>
                            </a:rPr>
                            <m:t>,</m:t>
                          </m:r>
                          <m:r>
                            <a:rPr lang="es-ES" i="1">
                              <a:solidFill>
                                <a:schemeClr val="bg1"/>
                              </a:solidFill>
                              <a:latin typeface="Cambria Math" panose="02040503050406030204" pitchFamily="18" charset="0"/>
                            </a:rPr>
                            <m:t>𝑡</m:t>
                          </m:r>
                          <m:r>
                            <a:rPr lang="es-ES" i="1">
                              <a:solidFill>
                                <a:schemeClr val="bg1"/>
                              </a:solidFill>
                              <a:latin typeface="Cambria Math" panose="02040503050406030204" pitchFamily="18" charset="0"/>
                            </a:rPr>
                            <m:t>−1</m:t>
                          </m:r>
                        </m:sub>
                      </m:sSub>
                      <m:r>
                        <a:rPr lang="es-ES" i="1" smtClean="0">
                          <a:solidFill>
                            <a:schemeClr val="bg1"/>
                          </a:solidFill>
                          <a:latin typeface="Cambria Math" panose="02040503050406030204" pitchFamily="18" charset="0"/>
                        </a:rPr>
                        <m:t>+</m:t>
                      </m:r>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ea typeface="Cambria Math" panose="02040503050406030204" pitchFamily="18" charset="0"/>
                            </a:rPr>
                            <m:t>𝛼</m:t>
                          </m:r>
                        </m:e>
                        <m:sub>
                          <m:r>
                            <a:rPr lang="es-ES" i="1">
                              <a:solidFill>
                                <a:schemeClr val="bg1"/>
                              </a:solidFill>
                              <a:latin typeface="Cambria Math" panose="02040503050406030204" pitchFamily="18" charset="0"/>
                            </a:rPr>
                            <m:t>1</m:t>
                          </m:r>
                          <m:r>
                            <a:rPr lang="es-ES" i="1" smtClean="0">
                              <a:solidFill>
                                <a:schemeClr val="bg1"/>
                              </a:solidFill>
                              <a:latin typeface="Cambria Math" panose="02040503050406030204" pitchFamily="18" charset="0"/>
                            </a:rPr>
                            <m:t>3</m:t>
                          </m:r>
                        </m:sub>
                      </m:sSub>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rPr>
                            <m:t>𝑌</m:t>
                          </m:r>
                        </m:e>
                        <m:sub>
                          <m:r>
                            <a:rPr lang="es-ES" i="1" smtClean="0">
                              <a:solidFill>
                                <a:schemeClr val="bg1"/>
                              </a:solidFill>
                              <a:latin typeface="Cambria Math" panose="02040503050406030204" pitchFamily="18" charset="0"/>
                            </a:rPr>
                            <m:t>3</m:t>
                          </m:r>
                          <m:r>
                            <a:rPr lang="es-ES" i="1">
                              <a:solidFill>
                                <a:schemeClr val="bg1"/>
                              </a:solidFill>
                              <a:latin typeface="Cambria Math" panose="02040503050406030204" pitchFamily="18" charset="0"/>
                            </a:rPr>
                            <m:t>,</m:t>
                          </m:r>
                          <m:r>
                            <a:rPr lang="es-ES" i="1">
                              <a:solidFill>
                                <a:schemeClr val="bg1"/>
                              </a:solidFill>
                              <a:latin typeface="Cambria Math" panose="02040503050406030204" pitchFamily="18" charset="0"/>
                            </a:rPr>
                            <m:t>𝑡</m:t>
                          </m:r>
                          <m:r>
                            <a:rPr lang="es-ES" i="1">
                              <a:solidFill>
                                <a:schemeClr val="bg1"/>
                              </a:solidFill>
                              <a:latin typeface="Cambria Math" panose="02040503050406030204" pitchFamily="18" charset="0"/>
                            </a:rPr>
                            <m:t>−1</m:t>
                          </m:r>
                        </m:sub>
                      </m:sSub>
                      <m:r>
                        <a:rPr lang="es-ES" i="1" smtClean="0">
                          <a:solidFill>
                            <a:schemeClr val="bg1"/>
                          </a:solidFill>
                          <a:latin typeface="Cambria Math" panose="02040503050406030204" pitchFamily="18" charset="0"/>
                        </a:rPr>
                        <m:t>+</m:t>
                      </m:r>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ea typeface="Cambria Math" panose="02040503050406030204" pitchFamily="18" charset="0"/>
                            </a:rPr>
                            <m:t>𝜀</m:t>
                          </m:r>
                        </m:e>
                        <m:sub>
                          <m:r>
                            <a:rPr lang="es-ES" i="1" smtClean="0">
                              <a:solidFill>
                                <a:schemeClr val="bg1"/>
                              </a:solidFill>
                              <a:latin typeface="Cambria Math" panose="02040503050406030204" pitchFamily="18" charset="0"/>
                            </a:rPr>
                            <m:t>1,</m:t>
                          </m:r>
                          <m:r>
                            <a:rPr lang="es-ES" i="1" smtClean="0">
                              <a:solidFill>
                                <a:schemeClr val="bg1"/>
                              </a:solidFill>
                              <a:latin typeface="Cambria Math" panose="02040503050406030204" pitchFamily="18" charset="0"/>
                            </a:rPr>
                            <m:t>𝑡</m:t>
                          </m:r>
                        </m:sub>
                      </m:sSub>
                    </m:oMath>
                  </m:oMathPara>
                </a14:m>
                <a:endParaRPr lang="es-EC" dirty="0">
                  <a:solidFill>
                    <a:schemeClr val="bg1"/>
                  </a:solidFill>
                </a:endParaRPr>
              </a:p>
              <a:p>
                <a:pPr marL="0" indent="0">
                  <a:buFont typeface="Arial" pitchFamily="34" charset="0"/>
                  <a:buNone/>
                </a:pPr>
                <a14:m>
                  <m:oMathPara xmlns:m="http://schemas.openxmlformats.org/officeDocument/2006/math">
                    <m:oMathParaPr>
                      <m:jc m:val="centerGroup"/>
                    </m:oMathParaPr>
                    <m:oMath xmlns:m="http://schemas.openxmlformats.org/officeDocument/2006/math">
                      <m:sSub>
                        <m:sSubPr>
                          <m:ctrlPr>
                            <a:rPr lang="es-EC" b="1" i="1" smtClean="0">
                              <a:solidFill>
                                <a:schemeClr val="bg1"/>
                              </a:solidFill>
                              <a:latin typeface="Cambria Math" panose="02040503050406030204" pitchFamily="18" charset="0"/>
                            </a:rPr>
                          </m:ctrlPr>
                        </m:sSubPr>
                        <m:e>
                          <m:r>
                            <a:rPr lang="es-ES" b="1" i="1" smtClean="0">
                              <a:solidFill>
                                <a:schemeClr val="bg1"/>
                              </a:solidFill>
                              <a:latin typeface="Cambria Math" panose="02040503050406030204" pitchFamily="18" charset="0"/>
                            </a:rPr>
                            <m:t>𝒀</m:t>
                          </m:r>
                        </m:e>
                        <m:sub>
                          <m:r>
                            <a:rPr lang="es-ES" b="1" i="1" smtClean="0">
                              <a:solidFill>
                                <a:schemeClr val="bg1"/>
                              </a:solidFill>
                              <a:latin typeface="Cambria Math" panose="02040503050406030204" pitchFamily="18" charset="0"/>
                            </a:rPr>
                            <m:t>𝟐</m:t>
                          </m:r>
                          <m:r>
                            <a:rPr lang="es-ES" b="1" i="1" smtClean="0">
                              <a:solidFill>
                                <a:schemeClr val="bg1"/>
                              </a:solidFill>
                              <a:latin typeface="Cambria Math" panose="02040503050406030204" pitchFamily="18" charset="0"/>
                            </a:rPr>
                            <m:t>,</m:t>
                          </m:r>
                          <m:r>
                            <a:rPr lang="es-ES" b="1" i="1" smtClean="0">
                              <a:solidFill>
                                <a:schemeClr val="bg1"/>
                              </a:solidFill>
                              <a:latin typeface="Cambria Math" panose="02040503050406030204" pitchFamily="18" charset="0"/>
                            </a:rPr>
                            <m:t>𝒕</m:t>
                          </m:r>
                        </m:sub>
                      </m:sSub>
                      <m:r>
                        <a:rPr lang="es-ES" i="1" smtClean="0">
                          <a:solidFill>
                            <a:schemeClr val="bg1"/>
                          </a:solidFill>
                          <a:latin typeface="Cambria Math" panose="02040503050406030204" pitchFamily="18" charset="0"/>
                        </a:rPr>
                        <m:t>=</m:t>
                      </m:r>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rPr>
                            <m:t>𝐶</m:t>
                          </m:r>
                        </m:e>
                        <m:sub>
                          <m:r>
                            <a:rPr lang="es-ES" i="1" smtClean="0">
                              <a:solidFill>
                                <a:schemeClr val="bg1"/>
                              </a:solidFill>
                              <a:latin typeface="Cambria Math" panose="02040503050406030204" pitchFamily="18" charset="0"/>
                            </a:rPr>
                            <m:t>2</m:t>
                          </m:r>
                        </m:sub>
                      </m:sSub>
                      <m:r>
                        <a:rPr lang="es-ES" i="1" smtClean="0">
                          <a:solidFill>
                            <a:schemeClr val="bg1"/>
                          </a:solidFill>
                          <a:latin typeface="Cambria Math" panose="02040503050406030204" pitchFamily="18" charset="0"/>
                        </a:rPr>
                        <m:t>+</m:t>
                      </m:r>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ea typeface="Cambria Math" panose="02040503050406030204" pitchFamily="18" charset="0"/>
                            </a:rPr>
                            <m:t>𝛼</m:t>
                          </m:r>
                        </m:e>
                        <m:sub>
                          <m:r>
                            <a:rPr lang="es-ES" i="1" smtClean="0">
                              <a:solidFill>
                                <a:schemeClr val="bg1"/>
                              </a:solidFill>
                              <a:latin typeface="Cambria Math" panose="02040503050406030204" pitchFamily="18" charset="0"/>
                              <a:ea typeface="Cambria Math" panose="02040503050406030204" pitchFamily="18" charset="0"/>
                            </a:rPr>
                            <m:t>2</m:t>
                          </m:r>
                          <m:r>
                            <a:rPr lang="es-ES" i="1" smtClean="0">
                              <a:solidFill>
                                <a:schemeClr val="bg1"/>
                              </a:solidFill>
                              <a:latin typeface="Cambria Math" panose="02040503050406030204" pitchFamily="18" charset="0"/>
                            </a:rPr>
                            <m:t>1</m:t>
                          </m:r>
                        </m:sub>
                      </m:sSub>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rPr>
                            <m:t>𝑌</m:t>
                          </m:r>
                        </m:e>
                        <m:sub>
                          <m:r>
                            <a:rPr lang="es-ES" i="1" smtClean="0">
                              <a:solidFill>
                                <a:schemeClr val="bg1"/>
                              </a:solidFill>
                              <a:latin typeface="Cambria Math" panose="02040503050406030204" pitchFamily="18" charset="0"/>
                            </a:rPr>
                            <m:t>1,</m:t>
                          </m:r>
                          <m:r>
                            <a:rPr lang="es-ES" i="1" smtClean="0">
                              <a:solidFill>
                                <a:schemeClr val="bg1"/>
                              </a:solidFill>
                              <a:latin typeface="Cambria Math" panose="02040503050406030204" pitchFamily="18" charset="0"/>
                            </a:rPr>
                            <m:t>𝑡</m:t>
                          </m:r>
                          <m:r>
                            <a:rPr lang="es-ES" i="1" smtClean="0">
                              <a:solidFill>
                                <a:schemeClr val="bg1"/>
                              </a:solidFill>
                              <a:latin typeface="Cambria Math" panose="02040503050406030204" pitchFamily="18" charset="0"/>
                            </a:rPr>
                            <m:t>−1</m:t>
                          </m:r>
                        </m:sub>
                      </m:sSub>
                      <m:r>
                        <a:rPr lang="es-ES" i="1" smtClean="0">
                          <a:solidFill>
                            <a:schemeClr val="bg1"/>
                          </a:solidFill>
                          <a:latin typeface="Cambria Math" panose="02040503050406030204" pitchFamily="18" charset="0"/>
                        </a:rPr>
                        <m:t>+</m:t>
                      </m:r>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ea typeface="Cambria Math" panose="02040503050406030204" pitchFamily="18" charset="0"/>
                            </a:rPr>
                            <m:t>𝛼</m:t>
                          </m:r>
                        </m:e>
                        <m:sub>
                          <m:r>
                            <a:rPr lang="es-ES" i="1" smtClean="0">
                              <a:solidFill>
                                <a:schemeClr val="bg1"/>
                              </a:solidFill>
                              <a:latin typeface="Cambria Math" panose="02040503050406030204" pitchFamily="18" charset="0"/>
                              <a:ea typeface="Cambria Math" panose="02040503050406030204" pitchFamily="18" charset="0"/>
                            </a:rPr>
                            <m:t>2</m:t>
                          </m:r>
                          <m:r>
                            <a:rPr lang="es-ES" i="1" smtClean="0">
                              <a:solidFill>
                                <a:schemeClr val="bg1"/>
                              </a:solidFill>
                              <a:latin typeface="Cambria Math" panose="02040503050406030204" pitchFamily="18" charset="0"/>
                            </a:rPr>
                            <m:t>2</m:t>
                          </m:r>
                        </m:sub>
                      </m:sSub>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rPr>
                            <m:t>𝑌</m:t>
                          </m:r>
                        </m:e>
                        <m:sub>
                          <m:r>
                            <a:rPr lang="es-ES" i="1" smtClean="0">
                              <a:solidFill>
                                <a:schemeClr val="bg1"/>
                              </a:solidFill>
                              <a:latin typeface="Cambria Math" panose="02040503050406030204" pitchFamily="18" charset="0"/>
                            </a:rPr>
                            <m:t>2</m:t>
                          </m:r>
                          <m:r>
                            <a:rPr lang="es-ES" i="1">
                              <a:solidFill>
                                <a:schemeClr val="bg1"/>
                              </a:solidFill>
                              <a:latin typeface="Cambria Math" panose="02040503050406030204" pitchFamily="18" charset="0"/>
                            </a:rPr>
                            <m:t>,</m:t>
                          </m:r>
                          <m:r>
                            <a:rPr lang="es-ES" i="1">
                              <a:solidFill>
                                <a:schemeClr val="bg1"/>
                              </a:solidFill>
                              <a:latin typeface="Cambria Math" panose="02040503050406030204" pitchFamily="18" charset="0"/>
                            </a:rPr>
                            <m:t>𝑡</m:t>
                          </m:r>
                          <m:r>
                            <a:rPr lang="es-ES" i="1">
                              <a:solidFill>
                                <a:schemeClr val="bg1"/>
                              </a:solidFill>
                              <a:latin typeface="Cambria Math" panose="02040503050406030204" pitchFamily="18" charset="0"/>
                            </a:rPr>
                            <m:t>−1</m:t>
                          </m:r>
                        </m:sub>
                      </m:sSub>
                      <m:r>
                        <a:rPr lang="es-ES" i="1" smtClean="0">
                          <a:solidFill>
                            <a:schemeClr val="bg1"/>
                          </a:solidFill>
                          <a:latin typeface="Cambria Math" panose="02040503050406030204" pitchFamily="18" charset="0"/>
                        </a:rPr>
                        <m:t>+</m:t>
                      </m:r>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ea typeface="Cambria Math" panose="02040503050406030204" pitchFamily="18" charset="0"/>
                            </a:rPr>
                            <m:t>𝛼</m:t>
                          </m:r>
                        </m:e>
                        <m:sub>
                          <m:r>
                            <a:rPr lang="es-ES" i="1" smtClean="0">
                              <a:solidFill>
                                <a:schemeClr val="bg1"/>
                              </a:solidFill>
                              <a:latin typeface="Cambria Math" panose="02040503050406030204" pitchFamily="18" charset="0"/>
                              <a:ea typeface="Cambria Math" panose="02040503050406030204" pitchFamily="18" charset="0"/>
                            </a:rPr>
                            <m:t>2</m:t>
                          </m:r>
                          <m:r>
                            <a:rPr lang="es-ES" i="1" smtClean="0">
                              <a:solidFill>
                                <a:schemeClr val="bg1"/>
                              </a:solidFill>
                              <a:latin typeface="Cambria Math" panose="02040503050406030204" pitchFamily="18" charset="0"/>
                            </a:rPr>
                            <m:t>3</m:t>
                          </m:r>
                        </m:sub>
                      </m:sSub>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rPr>
                            <m:t>𝑌</m:t>
                          </m:r>
                        </m:e>
                        <m:sub>
                          <m:r>
                            <a:rPr lang="es-ES" i="1" smtClean="0">
                              <a:solidFill>
                                <a:schemeClr val="bg1"/>
                              </a:solidFill>
                              <a:latin typeface="Cambria Math" panose="02040503050406030204" pitchFamily="18" charset="0"/>
                            </a:rPr>
                            <m:t>3</m:t>
                          </m:r>
                          <m:r>
                            <a:rPr lang="es-ES" i="1">
                              <a:solidFill>
                                <a:schemeClr val="bg1"/>
                              </a:solidFill>
                              <a:latin typeface="Cambria Math" panose="02040503050406030204" pitchFamily="18" charset="0"/>
                            </a:rPr>
                            <m:t>,</m:t>
                          </m:r>
                          <m:r>
                            <a:rPr lang="es-ES" i="1">
                              <a:solidFill>
                                <a:schemeClr val="bg1"/>
                              </a:solidFill>
                              <a:latin typeface="Cambria Math" panose="02040503050406030204" pitchFamily="18" charset="0"/>
                            </a:rPr>
                            <m:t>𝑡</m:t>
                          </m:r>
                          <m:r>
                            <a:rPr lang="es-ES" i="1">
                              <a:solidFill>
                                <a:schemeClr val="bg1"/>
                              </a:solidFill>
                              <a:latin typeface="Cambria Math" panose="02040503050406030204" pitchFamily="18" charset="0"/>
                            </a:rPr>
                            <m:t>−1</m:t>
                          </m:r>
                        </m:sub>
                      </m:sSub>
                      <m:r>
                        <a:rPr lang="es-ES" i="1" smtClean="0">
                          <a:solidFill>
                            <a:schemeClr val="bg1"/>
                          </a:solidFill>
                          <a:latin typeface="Cambria Math" panose="02040503050406030204" pitchFamily="18" charset="0"/>
                        </a:rPr>
                        <m:t>+</m:t>
                      </m:r>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ea typeface="Cambria Math" panose="02040503050406030204" pitchFamily="18" charset="0"/>
                            </a:rPr>
                            <m:t>𝜀</m:t>
                          </m:r>
                        </m:e>
                        <m:sub>
                          <m:r>
                            <a:rPr lang="es-ES" i="1" smtClean="0">
                              <a:solidFill>
                                <a:schemeClr val="bg1"/>
                              </a:solidFill>
                              <a:latin typeface="Cambria Math" panose="02040503050406030204" pitchFamily="18" charset="0"/>
                              <a:ea typeface="Cambria Math" panose="02040503050406030204" pitchFamily="18" charset="0"/>
                            </a:rPr>
                            <m:t>2</m:t>
                          </m:r>
                          <m:r>
                            <a:rPr lang="es-ES" i="1" smtClean="0">
                              <a:solidFill>
                                <a:schemeClr val="bg1"/>
                              </a:solidFill>
                              <a:latin typeface="Cambria Math" panose="02040503050406030204" pitchFamily="18" charset="0"/>
                            </a:rPr>
                            <m:t>,</m:t>
                          </m:r>
                          <m:r>
                            <a:rPr lang="es-ES" i="1" smtClean="0">
                              <a:solidFill>
                                <a:schemeClr val="bg1"/>
                              </a:solidFill>
                              <a:latin typeface="Cambria Math" panose="02040503050406030204" pitchFamily="18" charset="0"/>
                            </a:rPr>
                            <m:t>𝑡</m:t>
                          </m:r>
                        </m:sub>
                      </m:sSub>
                    </m:oMath>
                  </m:oMathPara>
                </a14:m>
                <a:endParaRPr lang="es-ES" dirty="0">
                  <a:solidFill>
                    <a:schemeClr val="bg1"/>
                  </a:solidFill>
                </a:endParaRPr>
              </a:p>
              <a:p>
                <a:pPr marL="0" indent="0">
                  <a:buFont typeface="Arial" pitchFamily="34" charset="0"/>
                  <a:buNone/>
                </a:pPr>
                <a14:m>
                  <m:oMathPara xmlns:m="http://schemas.openxmlformats.org/officeDocument/2006/math">
                    <m:oMathParaPr>
                      <m:jc m:val="centerGroup"/>
                    </m:oMathParaPr>
                    <m:oMath xmlns:m="http://schemas.openxmlformats.org/officeDocument/2006/math">
                      <m:sSub>
                        <m:sSubPr>
                          <m:ctrlPr>
                            <a:rPr lang="es-EC" b="1" i="1" smtClean="0">
                              <a:solidFill>
                                <a:schemeClr val="bg1"/>
                              </a:solidFill>
                              <a:latin typeface="Cambria Math" panose="02040503050406030204" pitchFamily="18" charset="0"/>
                            </a:rPr>
                          </m:ctrlPr>
                        </m:sSubPr>
                        <m:e>
                          <m:r>
                            <a:rPr lang="es-ES" b="1" i="1" smtClean="0">
                              <a:solidFill>
                                <a:schemeClr val="bg1"/>
                              </a:solidFill>
                              <a:latin typeface="Cambria Math" panose="02040503050406030204" pitchFamily="18" charset="0"/>
                            </a:rPr>
                            <m:t>𝒀</m:t>
                          </m:r>
                        </m:e>
                        <m:sub>
                          <m:r>
                            <a:rPr lang="es-ES" b="1" i="1" smtClean="0">
                              <a:solidFill>
                                <a:schemeClr val="bg1"/>
                              </a:solidFill>
                              <a:latin typeface="Cambria Math" panose="02040503050406030204" pitchFamily="18" charset="0"/>
                            </a:rPr>
                            <m:t>𝟑</m:t>
                          </m:r>
                          <m:r>
                            <a:rPr lang="es-ES" b="1" i="1" smtClean="0">
                              <a:solidFill>
                                <a:schemeClr val="bg1"/>
                              </a:solidFill>
                              <a:latin typeface="Cambria Math" panose="02040503050406030204" pitchFamily="18" charset="0"/>
                            </a:rPr>
                            <m:t>,</m:t>
                          </m:r>
                          <m:r>
                            <a:rPr lang="es-ES" b="1" i="1" smtClean="0">
                              <a:solidFill>
                                <a:schemeClr val="bg1"/>
                              </a:solidFill>
                              <a:latin typeface="Cambria Math" panose="02040503050406030204" pitchFamily="18" charset="0"/>
                            </a:rPr>
                            <m:t>𝒕</m:t>
                          </m:r>
                        </m:sub>
                      </m:sSub>
                      <m:r>
                        <a:rPr lang="es-ES" i="1" smtClean="0">
                          <a:solidFill>
                            <a:schemeClr val="bg1"/>
                          </a:solidFill>
                          <a:latin typeface="Cambria Math" panose="02040503050406030204" pitchFamily="18" charset="0"/>
                        </a:rPr>
                        <m:t>=</m:t>
                      </m:r>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rPr>
                            <m:t>𝐶</m:t>
                          </m:r>
                        </m:e>
                        <m:sub>
                          <m:r>
                            <a:rPr lang="es-ES" i="1" smtClean="0">
                              <a:solidFill>
                                <a:schemeClr val="bg1"/>
                              </a:solidFill>
                              <a:latin typeface="Cambria Math" panose="02040503050406030204" pitchFamily="18" charset="0"/>
                            </a:rPr>
                            <m:t>3</m:t>
                          </m:r>
                        </m:sub>
                      </m:sSub>
                      <m:r>
                        <a:rPr lang="es-ES" i="1" smtClean="0">
                          <a:solidFill>
                            <a:schemeClr val="bg1"/>
                          </a:solidFill>
                          <a:latin typeface="Cambria Math" panose="02040503050406030204" pitchFamily="18" charset="0"/>
                        </a:rPr>
                        <m:t>+</m:t>
                      </m:r>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ea typeface="Cambria Math" panose="02040503050406030204" pitchFamily="18" charset="0"/>
                            </a:rPr>
                            <m:t>𝛼</m:t>
                          </m:r>
                        </m:e>
                        <m:sub>
                          <m:r>
                            <a:rPr lang="es-ES" i="1" smtClean="0">
                              <a:solidFill>
                                <a:schemeClr val="bg1"/>
                              </a:solidFill>
                              <a:latin typeface="Cambria Math" panose="02040503050406030204" pitchFamily="18" charset="0"/>
                              <a:ea typeface="Cambria Math" panose="02040503050406030204" pitchFamily="18" charset="0"/>
                            </a:rPr>
                            <m:t>3</m:t>
                          </m:r>
                          <m:r>
                            <a:rPr lang="es-ES" i="1" smtClean="0">
                              <a:solidFill>
                                <a:schemeClr val="bg1"/>
                              </a:solidFill>
                              <a:latin typeface="Cambria Math" panose="02040503050406030204" pitchFamily="18" charset="0"/>
                            </a:rPr>
                            <m:t>1</m:t>
                          </m:r>
                        </m:sub>
                      </m:sSub>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rPr>
                            <m:t>𝑌</m:t>
                          </m:r>
                        </m:e>
                        <m:sub>
                          <m:r>
                            <a:rPr lang="es-ES" i="1" smtClean="0">
                              <a:solidFill>
                                <a:schemeClr val="bg1"/>
                              </a:solidFill>
                              <a:latin typeface="Cambria Math" panose="02040503050406030204" pitchFamily="18" charset="0"/>
                            </a:rPr>
                            <m:t>1,</m:t>
                          </m:r>
                          <m:r>
                            <a:rPr lang="es-ES" i="1" smtClean="0">
                              <a:solidFill>
                                <a:schemeClr val="bg1"/>
                              </a:solidFill>
                              <a:latin typeface="Cambria Math" panose="02040503050406030204" pitchFamily="18" charset="0"/>
                            </a:rPr>
                            <m:t>𝑡</m:t>
                          </m:r>
                          <m:r>
                            <a:rPr lang="es-ES" i="1" smtClean="0">
                              <a:solidFill>
                                <a:schemeClr val="bg1"/>
                              </a:solidFill>
                              <a:latin typeface="Cambria Math" panose="02040503050406030204" pitchFamily="18" charset="0"/>
                            </a:rPr>
                            <m:t>−1</m:t>
                          </m:r>
                        </m:sub>
                      </m:sSub>
                      <m:r>
                        <a:rPr lang="es-ES" i="1" smtClean="0">
                          <a:solidFill>
                            <a:schemeClr val="bg1"/>
                          </a:solidFill>
                          <a:latin typeface="Cambria Math" panose="02040503050406030204" pitchFamily="18" charset="0"/>
                        </a:rPr>
                        <m:t>+</m:t>
                      </m:r>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ea typeface="Cambria Math" panose="02040503050406030204" pitchFamily="18" charset="0"/>
                            </a:rPr>
                            <m:t>𝛼</m:t>
                          </m:r>
                        </m:e>
                        <m:sub>
                          <m:r>
                            <a:rPr lang="es-ES" i="1" smtClean="0">
                              <a:solidFill>
                                <a:schemeClr val="bg1"/>
                              </a:solidFill>
                              <a:latin typeface="Cambria Math" panose="02040503050406030204" pitchFamily="18" charset="0"/>
                              <a:ea typeface="Cambria Math" panose="02040503050406030204" pitchFamily="18" charset="0"/>
                            </a:rPr>
                            <m:t>3</m:t>
                          </m:r>
                          <m:r>
                            <a:rPr lang="es-ES" i="1" smtClean="0">
                              <a:solidFill>
                                <a:schemeClr val="bg1"/>
                              </a:solidFill>
                              <a:latin typeface="Cambria Math" panose="02040503050406030204" pitchFamily="18" charset="0"/>
                            </a:rPr>
                            <m:t>2</m:t>
                          </m:r>
                        </m:sub>
                      </m:sSub>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rPr>
                            <m:t>𝑌</m:t>
                          </m:r>
                        </m:e>
                        <m:sub>
                          <m:r>
                            <a:rPr lang="es-ES" i="1" smtClean="0">
                              <a:solidFill>
                                <a:schemeClr val="bg1"/>
                              </a:solidFill>
                              <a:latin typeface="Cambria Math" panose="02040503050406030204" pitchFamily="18" charset="0"/>
                            </a:rPr>
                            <m:t>2</m:t>
                          </m:r>
                          <m:r>
                            <a:rPr lang="es-ES" i="1">
                              <a:solidFill>
                                <a:schemeClr val="bg1"/>
                              </a:solidFill>
                              <a:latin typeface="Cambria Math" panose="02040503050406030204" pitchFamily="18" charset="0"/>
                            </a:rPr>
                            <m:t>,</m:t>
                          </m:r>
                          <m:r>
                            <a:rPr lang="es-ES" i="1">
                              <a:solidFill>
                                <a:schemeClr val="bg1"/>
                              </a:solidFill>
                              <a:latin typeface="Cambria Math" panose="02040503050406030204" pitchFamily="18" charset="0"/>
                            </a:rPr>
                            <m:t>𝑡</m:t>
                          </m:r>
                          <m:r>
                            <a:rPr lang="es-ES" i="1">
                              <a:solidFill>
                                <a:schemeClr val="bg1"/>
                              </a:solidFill>
                              <a:latin typeface="Cambria Math" panose="02040503050406030204" pitchFamily="18" charset="0"/>
                            </a:rPr>
                            <m:t>−1</m:t>
                          </m:r>
                        </m:sub>
                      </m:sSub>
                      <m:r>
                        <a:rPr lang="es-ES" i="1" smtClean="0">
                          <a:solidFill>
                            <a:schemeClr val="bg1"/>
                          </a:solidFill>
                          <a:latin typeface="Cambria Math" panose="02040503050406030204" pitchFamily="18" charset="0"/>
                        </a:rPr>
                        <m:t>+</m:t>
                      </m:r>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ea typeface="Cambria Math" panose="02040503050406030204" pitchFamily="18" charset="0"/>
                            </a:rPr>
                            <m:t>𝛼</m:t>
                          </m:r>
                        </m:e>
                        <m:sub>
                          <m:r>
                            <a:rPr lang="es-ES" i="1" smtClean="0">
                              <a:solidFill>
                                <a:schemeClr val="bg1"/>
                              </a:solidFill>
                              <a:latin typeface="Cambria Math" panose="02040503050406030204" pitchFamily="18" charset="0"/>
                              <a:ea typeface="Cambria Math" panose="02040503050406030204" pitchFamily="18" charset="0"/>
                            </a:rPr>
                            <m:t>3</m:t>
                          </m:r>
                          <m:r>
                            <a:rPr lang="es-ES" i="1" smtClean="0">
                              <a:solidFill>
                                <a:schemeClr val="bg1"/>
                              </a:solidFill>
                              <a:latin typeface="Cambria Math" panose="02040503050406030204" pitchFamily="18" charset="0"/>
                            </a:rPr>
                            <m:t>3</m:t>
                          </m:r>
                        </m:sub>
                      </m:sSub>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rPr>
                            <m:t>𝑌</m:t>
                          </m:r>
                        </m:e>
                        <m:sub>
                          <m:r>
                            <a:rPr lang="es-ES" i="1" smtClean="0">
                              <a:solidFill>
                                <a:schemeClr val="bg1"/>
                              </a:solidFill>
                              <a:latin typeface="Cambria Math" panose="02040503050406030204" pitchFamily="18" charset="0"/>
                            </a:rPr>
                            <m:t>3</m:t>
                          </m:r>
                          <m:r>
                            <a:rPr lang="es-ES" i="1">
                              <a:solidFill>
                                <a:schemeClr val="bg1"/>
                              </a:solidFill>
                              <a:latin typeface="Cambria Math" panose="02040503050406030204" pitchFamily="18" charset="0"/>
                            </a:rPr>
                            <m:t>,</m:t>
                          </m:r>
                          <m:r>
                            <a:rPr lang="es-ES" i="1">
                              <a:solidFill>
                                <a:schemeClr val="bg1"/>
                              </a:solidFill>
                              <a:latin typeface="Cambria Math" panose="02040503050406030204" pitchFamily="18" charset="0"/>
                            </a:rPr>
                            <m:t>𝑡</m:t>
                          </m:r>
                          <m:r>
                            <a:rPr lang="es-ES" i="1">
                              <a:solidFill>
                                <a:schemeClr val="bg1"/>
                              </a:solidFill>
                              <a:latin typeface="Cambria Math" panose="02040503050406030204" pitchFamily="18" charset="0"/>
                            </a:rPr>
                            <m:t>−1</m:t>
                          </m:r>
                        </m:sub>
                      </m:sSub>
                      <m:r>
                        <a:rPr lang="es-ES" i="1" smtClean="0">
                          <a:solidFill>
                            <a:schemeClr val="bg1"/>
                          </a:solidFill>
                          <a:latin typeface="Cambria Math" panose="02040503050406030204" pitchFamily="18" charset="0"/>
                        </a:rPr>
                        <m:t>+</m:t>
                      </m:r>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ea typeface="Cambria Math" panose="02040503050406030204" pitchFamily="18" charset="0"/>
                            </a:rPr>
                            <m:t>𝜀</m:t>
                          </m:r>
                        </m:e>
                        <m:sub>
                          <m:r>
                            <a:rPr lang="es-ES" i="1" smtClean="0">
                              <a:solidFill>
                                <a:schemeClr val="bg1"/>
                              </a:solidFill>
                              <a:latin typeface="Cambria Math" panose="02040503050406030204" pitchFamily="18" charset="0"/>
                              <a:ea typeface="Cambria Math" panose="02040503050406030204" pitchFamily="18" charset="0"/>
                            </a:rPr>
                            <m:t>3</m:t>
                          </m:r>
                          <m:r>
                            <a:rPr lang="es-ES" i="1" smtClean="0">
                              <a:solidFill>
                                <a:schemeClr val="bg1"/>
                              </a:solidFill>
                              <a:latin typeface="Cambria Math" panose="02040503050406030204" pitchFamily="18" charset="0"/>
                            </a:rPr>
                            <m:t>,</m:t>
                          </m:r>
                          <m:r>
                            <a:rPr lang="es-ES" i="1" smtClean="0">
                              <a:solidFill>
                                <a:schemeClr val="bg1"/>
                              </a:solidFill>
                              <a:latin typeface="Cambria Math" panose="02040503050406030204" pitchFamily="18" charset="0"/>
                            </a:rPr>
                            <m:t>𝑡</m:t>
                          </m:r>
                        </m:sub>
                      </m:sSub>
                    </m:oMath>
                  </m:oMathPara>
                </a14:m>
                <a:endParaRPr lang="es-EC" dirty="0">
                  <a:solidFill>
                    <a:schemeClr val="bg1"/>
                  </a:solidFill>
                </a:endParaRPr>
              </a:p>
              <a:p>
                <a:pPr marL="0" indent="0">
                  <a:buFont typeface="Arial" pitchFamily="34" charset="0"/>
                  <a:buNone/>
                </a:pPr>
                <a:r>
                  <a:rPr lang="es-EC" dirty="0">
                    <a:solidFill>
                      <a:schemeClr val="bg1"/>
                    </a:solidFill>
                  </a:rPr>
                  <a:t>Donde:</a:t>
                </a:r>
              </a:p>
              <a:p>
                <a:pPr marL="0" indent="0">
                  <a:buFont typeface="Arial" pitchFamily="34" charset="0"/>
                  <a:buNone/>
                </a:pPr>
                <a14:m>
                  <m:oMath xmlns:m="http://schemas.openxmlformats.org/officeDocument/2006/math">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rPr>
                          <m:t>𝐶</m:t>
                        </m:r>
                      </m:e>
                      <m:sub>
                        <m:r>
                          <a:rPr lang="es-ES" i="1" smtClean="0">
                            <a:solidFill>
                              <a:schemeClr val="bg1"/>
                            </a:solidFill>
                            <a:latin typeface="Cambria Math" panose="02040503050406030204" pitchFamily="18" charset="0"/>
                          </a:rPr>
                          <m:t>1</m:t>
                        </m:r>
                      </m:sub>
                    </m:sSub>
                  </m:oMath>
                </a14:m>
                <a:r>
                  <a:rPr lang="es-EC" dirty="0">
                    <a:solidFill>
                      <a:schemeClr val="bg1"/>
                    </a:solidFill>
                  </a:rPr>
                  <a:t>, </a:t>
                </a:r>
                <a14:m>
                  <m:oMath xmlns:m="http://schemas.openxmlformats.org/officeDocument/2006/math">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rPr>
                          <m:t>𝐶</m:t>
                        </m:r>
                      </m:e>
                      <m:sub>
                        <m:r>
                          <a:rPr lang="es-ES" i="1" smtClean="0">
                            <a:solidFill>
                              <a:schemeClr val="bg1"/>
                            </a:solidFill>
                            <a:latin typeface="Cambria Math" panose="02040503050406030204" pitchFamily="18" charset="0"/>
                          </a:rPr>
                          <m:t>2</m:t>
                        </m:r>
                      </m:sub>
                    </m:sSub>
                  </m:oMath>
                </a14:m>
                <a:r>
                  <a:rPr lang="es-EC" dirty="0">
                    <a:solidFill>
                      <a:schemeClr val="bg1"/>
                    </a:solidFill>
                  </a:rPr>
                  <a:t>, </a:t>
                </a:r>
                <a14:m>
                  <m:oMath xmlns:m="http://schemas.openxmlformats.org/officeDocument/2006/math">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rPr>
                          <m:t>𝐶</m:t>
                        </m:r>
                      </m:e>
                      <m:sub>
                        <m:r>
                          <a:rPr lang="es-ES" i="1" smtClean="0">
                            <a:solidFill>
                              <a:schemeClr val="bg1"/>
                            </a:solidFill>
                            <a:latin typeface="Cambria Math" panose="02040503050406030204" pitchFamily="18" charset="0"/>
                          </a:rPr>
                          <m:t>3</m:t>
                        </m:r>
                      </m:sub>
                    </m:sSub>
                  </m:oMath>
                </a14:m>
                <a:r>
                  <a:rPr lang="es-EC" dirty="0">
                    <a:solidFill>
                      <a:schemeClr val="bg1"/>
                    </a:solidFill>
                  </a:rPr>
                  <a:t> son constantes</a:t>
                </a:r>
              </a:p>
              <a:p>
                <a:pPr marL="0" indent="0">
                  <a:buFont typeface="Arial" pitchFamily="34" charset="0"/>
                  <a:buNone/>
                </a:pPr>
                <a14:m>
                  <m:oMath xmlns:m="http://schemas.openxmlformats.org/officeDocument/2006/math">
                    <m:sSub>
                      <m:sSubPr>
                        <m:ctrlPr>
                          <a:rPr lang="es-ES" i="1" smtClean="0">
                            <a:solidFill>
                              <a:schemeClr val="bg1"/>
                            </a:solidFill>
                            <a:latin typeface="Cambria Math" panose="02040503050406030204" pitchFamily="18" charset="0"/>
                          </a:rPr>
                        </m:ctrlPr>
                      </m:sSubPr>
                      <m:e>
                        <m:r>
                          <a:rPr lang="es-ES" i="1" smtClean="0">
                            <a:solidFill>
                              <a:schemeClr val="bg1"/>
                            </a:solidFill>
                            <a:latin typeface="Cambria Math" panose="02040503050406030204" pitchFamily="18" charset="0"/>
                            <a:ea typeface="Cambria Math" panose="02040503050406030204" pitchFamily="18" charset="0"/>
                          </a:rPr>
                          <m:t>𝜀</m:t>
                        </m:r>
                      </m:e>
                      <m:sub>
                        <m:r>
                          <a:rPr lang="es-ES" i="1" smtClean="0">
                            <a:solidFill>
                              <a:schemeClr val="bg1"/>
                            </a:solidFill>
                            <a:latin typeface="Cambria Math" panose="02040503050406030204" pitchFamily="18" charset="0"/>
                          </a:rPr>
                          <m:t>1,</m:t>
                        </m:r>
                        <m:r>
                          <a:rPr lang="es-ES" i="1" smtClean="0">
                            <a:solidFill>
                              <a:schemeClr val="bg1"/>
                            </a:solidFill>
                            <a:latin typeface="Cambria Math" panose="02040503050406030204" pitchFamily="18" charset="0"/>
                          </a:rPr>
                          <m:t>𝑡</m:t>
                        </m:r>
                      </m:sub>
                    </m:sSub>
                  </m:oMath>
                </a14:m>
                <a:r>
                  <a:rPr lang="es-EC" dirty="0">
                    <a:solidFill>
                      <a:schemeClr val="bg1"/>
                    </a:solidFill>
                  </a:rPr>
                  <a:t>,</a:t>
                </a:r>
                <a:r>
                  <a:rPr lang="es-ES" dirty="0">
                    <a:solidFill>
                      <a:schemeClr val="bg1"/>
                    </a:solidFill>
                  </a:rPr>
                  <a:t> </a:t>
                </a:r>
                <a14:m>
                  <m:oMath xmlns:m="http://schemas.openxmlformats.org/officeDocument/2006/math">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ea typeface="Cambria Math" panose="02040503050406030204" pitchFamily="18" charset="0"/>
                          </a:rPr>
                          <m:t>𝜀</m:t>
                        </m:r>
                      </m:e>
                      <m:sub>
                        <m:r>
                          <a:rPr lang="es-ES" i="1" smtClean="0">
                            <a:solidFill>
                              <a:schemeClr val="bg1"/>
                            </a:solidFill>
                            <a:latin typeface="Cambria Math" panose="02040503050406030204" pitchFamily="18" charset="0"/>
                            <a:ea typeface="Cambria Math" panose="02040503050406030204" pitchFamily="18" charset="0"/>
                          </a:rPr>
                          <m:t>2</m:t>
                        </m:r>
                        <m:r>
                          <a:rPr lang="es-ES" i="1">
                            <a:solidFill>
                              <a:schemeClr val="bg1"/>
                            </a:solidFill>
                            <a:latin typeface="Cambria Math" panose="02040503050406030204" pitchFamily="18" charset="0"/>
                          </a:rPr>
                          <m:t>,</m:t>
                        </m:r>
                        <m:r>
                          <a:rPr lang="es-ES" i="1">
                            <a:solidFill>
                              <a:schemeClr val="bg1"/>
                            </a:solidFill>
                            <a:latin typeface="Cambria Math" panose="02040503050406030204" pitchFamily="18" charset="0"/>
                          </a:rPr>
                          <m:t>𝑡</m:t>
                        </m:r>
                      </m:sub>
                    </m:sSub>
                  </m:oMath>
                </a14:m>
                <a:r>
                  <a:rPr lang="es-EC" dirty="0">
                    <a:solidFill>
                      <a:schemeClr val="bg1"/>
                    </a:solidFill>
                  </a:rPr>
                  <a:t>,</a:t>
                </a:r>
                <a:r>
                  <a:rPr lang="es-ES" dirty="0">
                    <a:solidFill>
                      <a:schemeClr val="bg1"/>
                    </a:solidFill>
                  </a:rPr>
                  <a:t> </a:t>
                </a:r>
                <a14:m>
                  <m:oMath xmlns:m="http://schemas.openxmlformats.org/officeDocument/2006/math">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ea typeface="Cambria Math" panose="02040503050406030204" pitchFamily="18" charset="0"/>
                          </a:rPr>
                          <m:t>𝜀</m:t>
                        </m:r>
                      </m:e>
                      <m:sub>
                        <m:r>
                          <a:rPr lang="es-ES" i="1" smtClean="0">
                            <a:solidFill>
                              <a:schemeClr val="bg1"/>
                            </a:solidFill>
                            <a:latin typeface="Cambria Math" panose="02040503050406030204" pitchFamily="18" charset="0"/>
                            <a:ea typeface="Cambria Math" panose="02040503050406030204" pitchFamily="18" charset="0"/>
                          </a:rPr>
                          <m:t>3</m:t>
                        </m:r>
                        <m:r>
                          <a:rPr lang="es-ES" i="1">
                            <a:solidFill>
                              <a:schemeClr val="bg1"/>
                            </a:solidFill>
                            <a:latin typeface="Cambria Math" panose="02040503050406030204" pitchFamily="18" charset="0"/>
                          </a:rPr>
                          <m:t>,</m:t>
                        </m:r>
                        <m:r>
                          <a:rPr lang="es-ES" i="1">
                            <a:solidFill>
                              <a:schemeClr val="bg1"/>
                            </a:solidFill>
                            <a:latin typeface="Cambria Math" panose="02040503050406030204" pitchFamily="18" charset="0"/>
                          </a:rPr>
                          <m:t>𝑡</m:t>
                        </m:r>
                      </m:sub>
                    </m:sSub>
                  </m:oMath>
                </a14:m>
                <a:r>
                  <a:rPr lang="es-EC" dirty="0">
                    <a:solidFill>
                      <a:schemeClr val="bg1"/>
                    </a:solidFill>
                  </a:rPr>
                  <a:t> términos de error (Ruido Blanco)</a:t>
                </a:r>
              </a:p>
              <a:p>
                <a:pPr marL="0" indent="0">
                  <a:buFont typeface="Arial" pitchFamily="34" charset="0"/>
                  <a:buNone/>
                </a:pPr>
                <a14:m>
                  <m:oMath xmlns:m="http://schemas.openxmlformats.org/officeDocument/2006/math">
                    <m:r>
                      <a:rPr lang="es-ES" i="1" smtClean="0">
                        <a:solidFill>
                          <a:schemeClr val="bg1"/>
                        </a:solidFill>
                        <a:latin typeface="Cambria Math" panose="02040503050406030204" pitchFamily="18" charset="0"/>
                        <a:ea typeface="Cambria Math" panose="02040503050406030204" pitchFamily="18" charset="0"/>
                      </a:rPr>
                      <m:t>𝛼</m:t>
                    </m:r>
                  </m:oMath>
                </a14:m>
                <a:r>
                  <a:rPr lang="es-EC" dirty="0">
                    <a:solidFill>
                      <a:schemeClr val="bg1"/>
                    </a:solidFill>
                  </a:rPr>
                  <a:t> Coeficiente que captura la influencia del retardo l a la primera variable y1 sobre ella misma, y los retrasos l de las otras variables (y2, y3) en la variable Y1 en el tiempo.</a:t>
                </a:r>
              </a:p>
              <a:p>
                <a:pPr marL="0" indent="0">
                  <a:buFont typeface="Arial" pitchFamily="34" charset="0"/>
                  <a:buNone/>
                </a:pPr>
                <a:r>
                  <a:rPr lang="es-EC" i="1" u="sng" dirty="0">
                    <a:solidFill>
                      <a:schemeClr val="bg1"/>
                    </a:solidFill>
                  </a:rPr>
                  <a:t>¿Cómo se vería un VAR de orden 2?</a:t>
                </a:r>
              </a:p>
              <a:p>
                <a:pPr marL="0" indent="0">
                  <a:buFont typeface="Arial" pitchFamily="34" charset="0"/>
                  <a:buNone/>
                </a:pPr>
                <a:endParaRPr lang="es-EC" dirty="0">
                  <a:solidFill>
                    <a:schemeClr val="bg1"/>
                  </a:solidFill>
                </a:endParaRPr>
              </a:p>
              <a:p>
                <a:pPr marL="0" indent="0">
                  <a:buFont typeface="Arial" pitchFamily="34" charset="0"/>
                  <a:buNone/>
                </a:pPr>
                <a:endParaRPr lang="es-EC" dirty="0">
                  <a:solidFill>
                    <a:schemeClr val="bg1"/>
                  </a:solidFill>
                </a:endParaRPr>
              </a:p>
              <a:p>
                <a:pPr marL="0" indent="0">
                  <a:buFont typeface="Arial" pitchFamily="34" charset="0"/>
                  <a:buNone/>
                </a:pPr>
                <a:endParaRPr lang="es-EC" dirty="0">
                  <a:solidFill>
                    <a:schemeClr val="bg1"/>
                  </a:solidFill>
                </a:endParaRPr>
              </a:p>
              <a:p>
                <a:pPr marL="0" indent="0">
                  <a:buFont typeface="Arial" pitchFamily="34" charset="0"/>
                  <a:buNone/>
                </a:pPr>
                <a:endParaRPr lang="es-EC" dirty="0">
                  <a:solidFill>
                    <a:schemeClr val="bg1"/>
                  </a:solidFill>
                </a:endParaRPr>
              </a:p>
            </p:txBody>
          </p:sp>
        </mc:Choice>
        <mc:Fallback xmlns="">
          <p:sp>
            <p:nvSpPr>
              <p:cNvPr id="4" name="Marcador de contenido 3">
                <a:extLst>
                  <a:ext uri="{FF2B5EF4-FFF2-40B4-BE49-F238E27FC236}">
                    <a16:creationId xmlns:a16="http://schemas.microsoft.com/office/drawing/2014/main" id="{0CCD30A0-BCB1-270E-CA17-8DEC3FFAE178}"/>
                  </a:ext>
                </a:extLst>
              </p:cNvPr>
              <p:cNvSpPr txBox="1">
                <a:spLocks noRot="1" noChangeAspect="1" noMove="1" noResize="1" noEditPoints="1" noAdjustHandles="1" noChangeArrowheads="1" noChangeShapeType="1" noTextEdit="1"/>
              </p:cNvSpPr>
              <p:nvPr/>
            </p:nvSpPr>
            <p:spPr>
              <a:xfrm>
                <a:off x="7672226" y="2349607"/>
                <a:ext cx="6578030" cy="4351338"/>
              </a:xfrm>
              <a:prstGeom prst="rect">
                <a:avLst/>
              </a:prstGeom>
              <a:blipFill>
                <a:blip r:embed="rId2"/>
                <a:stretch>
                  <a:fillRect l="-1205" r="-1205"/>
                </a:stretch>
              </a:blipFill>
            </p:spPr>
            <p:txBody>
              <a:bodyPr/>
              <a:lstStyle/>
              <a:p>
                <a:r>
                  <a:rPr lang="es-EC">
                    <a:noFill/>
                  </a:rPr>
                  <a:t> </a:t>
                </a:r>
              </a:p>
            </p:txBody>
          </p:sp>
        </mc:Fallback>
      </mc:AlternateContent>
      <p:pic>
        <p:nvPicPr>
          <p:cNvPr id="5" name="Picture 2" descr="Bolsa de Valores de Quito Sociedad Anónima | Capacitación">
            <a:extLst>
              <a:ext uri="{FF2B5EF4-FFF2-40B4-BE49-F238E27FC236}">
                <a16:creationId xmlns:a16="http://schemas.microsoft.com/office/drawing/2014/main" id="{9B0989F6-7D10-96E7-EF9E-C1227DAC1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84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BD8F0D-D5F3-068B-D113-F894FCB62EEA}"/>
              </a:ext>
            </a:extLst>
          </p:cNvPr>
          <p:cNvSpPr txBox="1">
            <a:spLocks/>
          </p:cNvSpPr>
          <p:nvPr/>
        </p:nvSpPr>
        <p:spPr>
          <a:xfrm>
            <a:off x="838200" y="365126"/>
            <a:ext cx="10515600" cy="81669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4000" b="1">
                <a:solidFill>
                  <a:schemeClr val="bg1"/>
                </a:solidFill>
                <a:latin typeface="Avenir Black" panose="02000503020000020003" pitchFamily="2" charset="0"/>
              </a:rPr>
              <a:t>ORDEN DEL MODELO</a:t>
            </a:r>
            <a:endParaRPr lang="es-EC" sz="4000" b="1" dirty="0">
              <a:solidFill>
                <a:schemeClr val="bg1"/>
              </a:solidFill>
              <a:latin typeface="Avenir Black" panose="02000503020000020003" pitchFamily="2" charset="0"/>
            </a:endParaRPr>
          </a:p>
        </p:txBody>
      </p:sp>
      <p:sp>
        <p:nvSpPr>
          <p:cNvPr id="3" name="Marcador de contenido 2">
            <a:extLst>
              <a:ext uri="{FF2B5EF4-FFF2-40B4-BE49-F238E27FC236}">
                <a16:creationId xmlns:a16="http://schemas.microsoft.com/office/drawing/2014/main" id="{D066ABFD-7529-069C-BFA1-8CD8C6A0308B}"/>
              </a:ext>
            </a:extLst>
          </p:cNvPr>
          <p:cNvSpPr txBox="1">
            <a:spLocks/>
          </p:cNvSpPr>
          <p:nvPr/>
        </p:nvSpPr>
        <p:spPr>
          <a:xfrm>
            <a:off x="838200" y="1526876"/>
            <a:ext cx="7891732" cy="35799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ES" b="1" dirty="0">
                <a:solidFill>
                  <a:schemeClr val="bg1"/>
                </a:solidFill>
              </a:rPr>
              <a:t>AIC:</a:t>
            </a:r>
            <a:r>
              <a:rPr lang="es-ES" dirty="0">
                <a:solidFill>
                  <a:schemeClr val="bg1"/>
                </a:solidFill>
              </a:rPr>
              <a:t> Akaike </a:t>
            </a:r>
            <a:r>
              <a:rPr lang="es-ES" dirty="0" err="1">
                <a:solidFill>
                  <a:schemeClr val="bg1"/>
                </a:solidFill>
              </a:rPr>
              <a:t>Information</a:t>
            </a:r>
            <a:r>
              <a:rPr lang="es-ES" dirty="0">
                <a:solidFill>
                  <a:schemeClr val="bg1"/>
                </a:solidFill>
              </a:rPr>
              <a:t> </a:t>
            </a:r>
            <a:r>
              <a:rPr lang="es-ES" dirty="0" err="1">
                <a:solidFill>
                  <a:schemeClr val="bg1"/>
                </a:solidFill>
              </a:rPr>
              <a:t>Criterion</a:t>
            </a:r>
            <a:endParaRPr lang="es-ES" dirty="0">
              <a:solidFill>
                <a:schemeClr val="bg1"/>
              </a:solidFill>
            </a:endParaRPr>
          </a:p>
          <a:p>
            <a:pPr marL="0" indent="0">
              <a:buFont typeface="Arial" pitchFamily="34" charset="0"/>
              <a:buNone/>
            </a:pPr>
            <a:endParaRPr lang="es-ES" dirty="0">
              <a:solidFill>
                <a:schemeClr val="bg1"/>
              </a:solidFill>
            </a:endParaRPr>
          </a:p>
          <a:p>
            <a:pPr marL="0" indent="0">
              <a:buFont typeface="Arial" pitchFamily="34" charset="0"/>
              <a:buNone/>
            </a:pPr>
            <a:r>
              <a:rPr lang="es-ES" b="1" dirty="0">
                <a:solidFill>
                  <a:schemeClr val="bg1"/>
                </a:solidFill>
              </a:rPr>
              <a:t>BIC: </a:t>
            </a:r>
            <a:r>
              <a:rPr lang="es-ES" dirty="0">
                <a:solidFill>
                  <a:schemeClr val="bg1"/>
                </a:solidFill>
              </a:rPr>
              <a:t>Schwarz </a:t>
            </a:r>
            <a:r>
              <a:rPr lang="es-ES" dirty="0" err="1">
                <a:solidFill>
                  <a:schemeClr val="bg1"/>
                </a:solidFill>
              </a:rPr>
              <a:t>Criterion</a:t>
            </a:r>
            <a:endParaRPr lang="es-ES" dirty="0">
              <a:solidFill>
                <a:schemeClr val="bg1"/>
              </a:solidFill>
            </a:endParaRPr>
          </a:p>
          <a:p>
            <a:pPr marL="0" indent="0">
              <a:buFont typeface="Arial" pitchFamily="34" charset="0"/>
              <a:buNone/>
            </a:pPr>
            <a:endParaRPr lang="es-ES" dirty="0">
              <a:solidFill>
                <a:schemeClr val="bg1"/>
              </a:solidFill>
            </a:endParaRPr>
          </a:p>
          <a:p>
            <a:pPr marL="0" indent="0">
              <a:buFont typeface="Arial" pitchFamily="34" charset="0"/>
              <a:buNone/>
            </a:pPr>
            <a:r>
              <a:rPr lang="es-ES" b="1" dirty="0">
                <a:solidFill>
                  <a:schemeClr val="bg1"/>
                </a:solidFill>
              </a:rPr>
              <a:t>HQ: </a:t>
            </a:r>
            <a:r>
              <a:rPr lang="es-ES" dirty="0">
                <a:solidFill>
                  <a:schemeClr val="bg1"/>
                </a:solidFill>
              </a:rPr>
              <a:t>Hanna Quinn </a:t>
            </a:r>
            <a:r>
              <a:rPr lang="es-ES" dirty="0" err="1">
                <a:solidFill>
                  <a:schemeClr val="bg1"/>
                </a:solidFill>
              </a:rPr>
              <a:t>Information</a:t>
            </a:r>
            <a:r>
              <a:rPr lang="es-ES" dirty="0">
                <a:solidFill>
                  <a:schemeClr val="bg1"/>
                </a:solidFill>
              </a:rPr>
              <a:t> </a:t>
            </a:r>
            <a:r>
              <a:rPr lang="es-ES" dirty="0" err="1">
                <a:solidFill>
                  <a:schemeClr val="bg1"/>
                </a:solidFill>
              </a:rPr>
              <a:t>Criterion</a:t>
            </a:r>
            <a:endParaRPr lang="es-ES" dirty="0">
              <a:solidFill>
                <a:schemeClr val="bg1"/>
              </a:solidFill>
            </a:endParaRPr>
          </a:p>
          <a:p>
            <a:pPr marL="0" indent="0">
              <a:buFont typeface="Arial" pitchFamily="34" charset="0"/>
              <a:buNone/>
            </a:pPr>
            <a:endParaRPr lang="es-ES" dirty="0">
              <a:solidFill>
                <a:schemeClr val="bg1"/>
              </a:solidFill>
            </a:endParaRPr>
          </a:p>
          <a:p>
            <a:pPr marL="0" indent="0">
              <a:buFont typeface="Arial" pitchFamily="34" charset="0"/>
              <a:buNone/>
            </a:pPr>
            <a:r>
              <a:rPr lang="es-ES" b="1" dirty="0">
                <a:solidFill>
                  <a:schemeClr val="bg1"/>
                </a:solidFill>
              </a:rPr>
              <a:t>FPE: </a:t>
            </a:r>
            <a:r>
              <a:rPr lang="es-ES" dirty="0">
                <a:solidFill>
                  <a:schemeClr val="bg1"/>
                </a:solidFill>
              </a:rPr>
              <a:t>Final </a:t>
            </a:r>
            <a:r>
              <a:rPr lang="es-ES" dirty="0" err="1">
                <a:solidFill>
                  <a:schemeClr val="bg1"/>
                </a:solidFill>
              </a:rPr>
              <a:t>Prediction</a:t>
            </a:r>
            <a:r>
              <a:rPr lang="es-ES" dirty="0">
                <a:solidFill>
                  <a:schemeClr val="bg1"/>
                </a:solidFill>
              </a:rPr>
              <a:t> Error</a:t>
            </a:r>
          </a:p>
          <a:p>
            <a:pPr marL="0" indent="0">
              <a:buFont typeface="Arial" pitchFamily="34" charset="0"/>
              <a:buNone/>
            </a:pPr>
            <a:endParaRPr lang="es-ES" dirty="0">
              <a:solidFill>
                <a:schemeClr val="bg1"/>
              </a:solidFill>
            </a:endParaRPr>
          </a:p>
          <a:p>
            <a:pPr marL="0" indent="0">
              <a:buFont typeface="Arial" pitchFamily="34" charset="0"/>
              <a:buNone/>
            </a:pPr>
            <a:endParaRPr lang="es-EC" dirty="0">
              <a:solidFill>
                <a:schemeClr val="bg1"/>
              </a:solidFill>
            </a:endParaRPr>
          </a:p>
        </p:txBody>
      </p:sp>
      <p:sp>
        <p:nvSpPr>
          <p:cNvPr id="4" name="Marcador de contenido 3">
            <a:extLst>
              <a:ext uri="{FF2B5EF4-FFF2-40B4-BE49-F238E27FC236}">
                <a16:creationId xmlns:a16="http://schemas.microsoft.com/office/drawing/2014/main" id="{EF8F87A2-E74B-FFAE-B946-FB820225D802}"/>
              </a:ext>
            </a:extLst>
          </p:cNvPr>
          <p:cNvSpPr txBox="1">
            <a:spLocks/>
          </p:cNvSpPr>
          <p:nvPr/>
        </p:nvSpPr>
        <p:spPr>
          <a:xfrm>
            <a:off x="876300" y="5973972"/>
            <a:ext cx="10439400" cy="72506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ES" i="1" u="sng" dirty="0">
                <a:solidFill>
                  <a:schemeClr val="bg1"/>
                </a:solidFill>
              </a:rPr>
              <a:t>El valor más bajo del criterio de información será el mejor modelo</a:t>
            </a:r>
            <a:endParaRPr lang="es-EC" i="1" u="sng" dirty="0">
              <a:solidFill>
                <a:schemeClr val="bg1"/>
              </a:solidFill>
            </a:endParaRPr>
          </a:p>
        </p:txBody>
      </p:sp>
      <p:pic>
        <p:nvPicPr>
          <p:cNvPr id="5" name="Picture 2" descr="Bolsa de Valores de Quito Sociedad Anónima | Capacitación">
            <a:extLst>
              <a:ext uri="{FF2B5EF4-FFF2-40B4-BE49-F238E27FC236}">
                <a16:creationId xmlns:a16="http://schemas.microsoft.com/office/drawing/2014/main" id="{79DA27D2-7962-5149-FEFE-1D2FE5BFC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44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9A4FAB-8004-724A-4675-0BB5C9BF9E59}"/>
              </a:ext>
            </a:extLst>
          </p:cNvPr>
          <p:cNvSpPr txBox="1">
            <a:spLocks/>
          </p:cNvSpPr>
          <p:nvPr/>
        </p:nvSpPr>
        <p:spPr>
          <a:xfrm>
            <a:off x="1901162" y="1837426"/>
            <a:ext cx="3722933" cy="1970138"/>
          </a:xfrm>
          <a:prstGeom prst="rect">
            <a:avLst/>
          </a:prstGeom>
          <a:ln w="25400" cap="sq">
            <a:solidFill>
              <a:srgbClr val="FFFFFF"/>
            </a:solidFill>
            <a:miter lim="800000"/>
          </a:ln>
        </p:spPr>
        <p:txBody>
          <a:bodyPr wrap="square">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4000" b="1">
                <a:solidFill>
                  <a:schemeClr val="bg1"/>
                </a:solidFill>
                <a:latin typeface="Avenir Black" panose="02000503020000020003" pitchFamily="2" charset="0"/>
              </a:rPr>
              <a:t>TEST DE CAUSALIDAD DE GRANGER</a:t>
            </a:r>
            <a:endParaRPr lang="es-EC" sz="4000" b="1" dirty="0">
              <a:solidFill>
                <a:schemeClr val="bg1"/>
              </a:solidFill>
              <a:latin typeface="Avenir Black" panose="02000503020000020003" pitchFamily="2" charset="0"/>
            </a:endParaRPr>
          </a:p>
        </p:txBody>
      </p:sp>
      <p:sp>
        <p:nvSpPr>
          <p:cNvPr id="3" name="Marcador de contenido 2">
            <a:extLst>
              <a:ext uri="{FF2B5EF4-FFF2-40B4-BE49-F238E27FC236}">
                <a16:creationId xmlns:a16="http://schemas.microsoft.com/office/drawing/2014/main" id="{6C7250B9-DA28-010D-63C3-F6C0AD5AE697}"/>
              </a:ext>
            </a:extLst>
          </p:cNvPr>
          <p:cNvSpPr txBox="1">
            <a:spLocks/>
          </p:cNvSpPr>
          <p:nvPr/>
        </p:nvSpPr>
        <p:spPr>
          <a:xfrm>
            <a:off x="7145556" y="1196413"/>
            <a:ext cx="5053066" cy="1282026"/>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bg1"/>
                </a:solidFill>
              </a:rPr>
              <a:t>Para verificar si existe interrelación en cualquier combinación de las variables</a:t>
            </a:r>
          </a:p>
          <a:p>
            <a:endParaRPr lang="es-ES" sz="2000" dirty="0">
              <a:solidFill>
                <a:schemeClr val="bg1"/>
              </a:solidFill>
            </a:endParaRPr>
          </a:p>
          <a:p>
            <a:r>
              <a:rPr lang="es-ES" sz="2000" dirty="0">
                <a:solidFill>
                  <a:schemeClr val="bg1"/>
                </a:solidFill>
              </a:rPr>
              <a:t>Requiere que los datos sean estacionarios</a:t>
            </a:r>
          </a:p>
          <a:p>
            <a:endParaRPr lang="es-EC" sz="2000" dirty="0">
              <a:solidFill>
                <a:schemeClr val="bg1"/>
              </a:solidFill>
            </a:endParaRPr>
          </a:p>
        </p:txBody>
      </p:sp>
      <p:sp>
        <p:nvSpPr>
          <p:cNvPr id="4" name="Marcador de contenido 3">
            <a:extLst>
              <a:ext uri="{FF2B5EF4-FFF2-40B4-BE49-F238E27FC236}">
                <a16:creationId xmlns:a16="http://schemas.microsoft.com/office/drawing/2014/main" id="{C27A5757-B0DC-5D1C-7796-68C1927C8FC5}"/>
              </a:ext>
            </a:extLst>
          </p:cNvPr>
          <p:cNvSpPr txBox="1">
            <a:spLocks/>
          </p:cNvSpPr>
          <p:nvPr/>
        </p:nvSpPr>
        <p:spPr>
          <a:xfrm>
            <a:off x="7145556" y="2856758"/>
            <a:ext cx="5057398" cy="254660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solidFill>
                  <a:schemeClr val="bg1"/>
                </a:solidFill>
              </a:rPr>
              <a:t>Para elegir el número óptimo de variables a utilizar en el modelo</a:t>
            </a:r>
          </a:p>
          <a:p>
            <a:endParaRPr lang="es-ES" sz="2000" dirty="0">
              <a:solidFill>
                <a:schemeClr val="bg1"/>
              </a:solidFill>
            </a:endParaRPr>
          </a:p>
          <a:p>
            <a:r>
              <a:rPr lang="es-ES" sz="2000" dirty="0">
                <a:solidFill>
                  <a:schemeClr val="bg1"/>
                </a:solidFill>
              </a:rPr>
              <a:t>Causalidad no es Causalidad de Granger</a:t>
            </a:r>
          </a:p>
          <a:p>
            <a:endParaRPr lang="es-ES" sz="2000" dirty="0">
              <a:solidFill>
                <a:schemeClr val="bg1"/>
              </a:solidFill>
            </a:endParaRPr>
          </a:p>
          <a:p>
            <a:pPr marL="0" indent="0" algn="ctr">
              <a:buFont typeface="Arial" pitchFamily="34" charset="0"/>
              <a:buNone/>
            </a:pPr>
            <a:r>
              <a:rPr lang="es-ES" sz="2000" i="1" dirty="0">
                <a:solidFill>
                  <a:schemeClr val="bg1"/>
                </a:solidFill>
              </a:rPr>
              <a:t>“Correlación temporal”</a:t>
            </a:r>
          </a:p>
          <a:p>
            <a:endParaRPr lang="es-ES" sz="2000" dirty="0">
              <a:solidFill>
                <a:schemeClr val="bg1"/>
              </a:solidFill>
            </a:endParaRPr>
          </a:p>
        </p:txBody>
      </p:sp>
      <p:sp>
        <p:nvSpPr>
          <p:cNvPr id="5" name="CuadroTexto 4">
            <a:extLst>
              <a:ext uri="{FF2B5EF4-FFF2-40B4-BE49-F238E27FC236}">
                <a16:creationId xmlns:a16="http://schemas.microsoft.com/office/drawing/2014/main" id="{F62EB3AD-3938-4964-E510-3BC3867190FB}"/>
              </a:ext>
            </a:extLst>
          </p:cNvPr>
          <p:cNvSpPr txBox="1"/>
          <p:nvPr/>
        </p:nvSpPr>
        <p:spPr>
          <a:xfrm>
            <a:off x="1855934" y="3953149"/>
            <a:ext cx="4004114" cy="646331"/>
          </a:xfrm>
          <a:prstGeom prst="rect">
            <a:avLst/>
          </a:prstGeom>
          <a:noFill/>
        </p:spPr>
        <p:txBody>
          <a:bodyPr wrap="square">
            <a:spAutoFit/>
          </a:bodyPr>
          <a:lstStyle/>
          <a:p>
            <a:r>
              <a:rPr lang="es-ES" sz="1800" dirty="0">
                <a:solidFill>
                  <a:schemeClr val="bg1"/>
                </a:solidFill>
              </a:rPr>
              <a:t>Causalidad de Granger (Premio Nobel de Economía)</a:t>
            </a:r>
            <a:endParaRPr lang="es-EC" sz="1800" dirty="0">
              <a:solidFill>
                <a:schemeClr val="bg1"/>
              </a:solidFill>
            </a:endParaRPr>
          </a:p>
        </p:txBody>
      </p:sp>
      <p:pic>
        <p:nvPicPr>
          <p:cNvPr id="6" name="Picture 2" descr="Bolsa de Valores de Quito Sociedad Anónima | Capacitación">
            <a:extLst>
              <a:ext uri="{FF2B5EF4-FFF2-40B4-BE49-F238E27FC236}">
                <a16:creationId xmlns:a16="http://schemas.microsoft.com/office/drawing/2014/main" id="{0E030CBA-82EC-6747-5692-447CBF3BD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145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0D641C-3EF9-6294-BFE1-27E3E5EB5DF5}"/>
              </a:ext>
            </a:extLst>
          </p:cNvPr>
          <p:cNvSpPr txBox="1">
            <a:spLocks/>
          </p:cNvSpPr>
          <p:nvPr/>
        </p:nvSpPr>
        <p:spPr>
          <a:xfrm>
            <a:off x="838200" y="365125"/>
            <a:ext cx="10515600"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4000" b="1">
                <a:solidFill>
                  <a:schemeClr val="bg1"/>
                </a:solidFill>
                <a:latin typeface="Avenir Black" panose="02000503020000020003" pitchFamily="2" charset="0"/>
              </a:rPr>
              <a:t>PRONÓSTICO DE UN MODELO VAR</a:t>
            </a:r>
            <a:endParaRPr lang="es-EC" sz="4000" b="1" dirty="0">
              <a:solidFill>
                <a:schemeClr val="bg1"/>
              </a:solidFill>
              <a:latin typeface="Avenir Black" panose="02000503020000020003" pitchFamily="2" charset="0"/>
            </a:endParaRPr>
          </a:p>
        </p:txBody>
      </p:sp>
      <p:sp>
        <p:nvSpPr>
          <p:cNvPr id="3" name="Marcador de contenido 2">
            <a:extLst>
              <a:ext uri="{FF2B5EF4-FFF2-40B4-BE49-F238E27FC236}">
                <a16:creationId xmlns:a16="http://schemas.microsoft.com/office/drawing/2014/main" id="{5B979676-EB2D-C473-2847-8F8A3D276FFD}"/>
              </a:ext>
            </a:extLst>
          </p:cNvPr>
          <p:cNvSpPr txBox="1">
            <a:spLocks/>
          </p:cNvSpPr>
          <p:nvPr/>
        </p:nvSpPr>
        <p:spPr>
          <a:xfrm>
            <a:off x="838199" y="1825625"/>
            <a:ext cx="10772955" cy="43513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a:solidFill>
                  <a:schemeClr val="bg1"/>
                </a:solidFill>
              </a:rPr>
              <a:t>La serie va a estar diferenciada</a:t>
            </a:r>
          </a:p>
          <a:p>
            <a:endParaRPr lang="es-ES">
              <a:solidFill>
                <a:schemeClr val="bg1"/>
              </a:solidFill>
            </a:endParaRPr>
          </a:p>
          <a:p>
            <a:r>
              <a:rPr lang="es-ES">
                <a:solidFill>
                  <a:schemeClr val="bg1"/>
                </a:solidFill>
              </a:rPr>
              <a:t>Mientras más complejo sean los modelos serán más inseguros</a:t>
            </a:r>
          </a:p>
          <a:p>
            <a:pPr lvl="1"/>
            <a:r>
              <a:rPr lang="es-ES">
                <a:solidFill>
                  <a:schemeClr val="bg1"/>
                </a:solidFill>
              </a:rPr>
              <a:t>Invertir la diferenciación</a:t>
            </a:r>
          </a:p>
          <a:p>
            <a:pPr lvl="1"/>
            <a:r>
              <a:rPr lang="es-ES">
                <a:solidFill>
                  <a:schemeClr val="bg1"/>
                </a:solidFill>
              </a:rPr>
              <a:t>No pronosticar demasiado lejos</a:t>
            </a:r>
            <a:endParaRPr lang="es-EC" dirty="0">
              <a:solidFill>
                <a:schemeClr val="bg1"/>
              </a:solidFill>
            </a:endParaRPr>
          </a:p>
        </p:txBody>
      </p:sp>
      <p:pic>
        <p:nvPicPr>
          <p:cNvPr id="4" name="Picture 2" descr="Bolsa de Valores de Quito Sociedad Anónima | Capacitación">
            <a:extLst>
              <a:ext uri="{FF2B5EF4-FFF2-40B4-BE49-F238E27FC236}">
                <a16:creationId xmlns:a16="http://schemas.microsoft.com/office/drawing/2014/main" id="{B21101A8-4569-FFE9-25B0-75C16C4BE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861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Marcador de contenido 4">
            <a:extLst>
              <a:ext uri="{FF2B5EF4-FFF2-40B4-BE49-F238E27FC236}">
                <a16:creationId xmlns:a16="http://schemas.microsoft.com/office/drawing/2014/main" id="{1E30832D-393C-68AF-E203-1964EC76BE35}"/>
              </a:ext>
            </a:extLst>
          </p:cNvPr>
          <p:cNvGraphicFramePr>
            <a:graphicFrameLocks/>
          </p:cNvGraphicFramePr>
          <p:nvPr>
            <p:extLst>
              <p:ext uri="{D42A27DB-BD31-4B8C-83A1-F6EECF244321}">
                <p14:modId xmlns:p14="http://schemas.microsoft.com/office/powerpoint/2010/main" val="688451918"/>
              </p:ext>
            </p:extLst>
          </p:nvPr>
        </p:nvGraphicFramePr>
        <p:xfrm>
          <a:off x="838199" y="1825625"/>
          <a:ext cx="10515600" cy="3807424"/>
        </p:xfrm>
        <a:graphic>
          <a:graphicData uri="http://schemas.openxmlformats.org/drawingml/2006/table">
            <a:tbl>
              <a:tblPr firstRow="1" bandRow="1">
                <a:tableStyleId>{6E25E649-3F16-4E02-A733-19D2CDBF48F0}</a:tableStyleId>
              </a:tblPr>
              <a:tblGrid>
                <a:gridCol w="3505200">
                  <a:extLst>
                    <a:ext uri="{9D8B030D-6E8A-4147-A177-3AD203B41FA5}">
                      <a16:colId xmlns:a16="http://schemas.microsoft.com/office/drawing/2014/main" val="1349022391"/>
                    </a:ext>
                  </a:extLst>
                </a:gridCol>
                <a:gridCol w="3505200">
                  <a:extLst>
                    <a:ext uri="{9D8B030D-6E8A-4147-A177-3AD203B41FA5}">
                      <a16:colId xmlns:a16="http://schemas.microsoft.com/office/drawing/2014/main" val="3757007418"/>
                    </a:ext>
                  </a:extLst>
                </a:gridCol>
                <a:gridCol w="3505200">
                  <a:extLst>
                    <a:ext uri="{9D8B030D-6E8A-4147-A177-3AD203B41FA5}">
                      <a16:colId xmlns:a16="http://schemas.microsoft.com/office/drawing/2014/main" val="32456935"/>
                    </a:ext>
                  </a:extLst>
                </a:gridCol>
              </a:tblGrid>
              <a:tr h="616279">
                <a:tc>
                  <a:txBody>
                    <a:bodyPr/>
                    <a:lstStyle/>
                    <a:p>
                      <a:r>
                        <a:rPr lang="es-ES" dirty="0"/>
                        <a:t>Test</a:t>
                      </a:r>
                      <a:endParaRPr lang="es-EC" dirty="0"/>
                    </a:p>
                  </a:txBody>
                  <a:tcPr/>
                </a:tc>
                <a:tc>
                  <a:txBody>
                    <a:bodyPr/>
                    <a:lstStyle/>
                    <a:p>
                      <a:r>
                        <a:rPr lang="es-ES" dirty="0"/>
                        <a:t>Hipótesis Nula</a:t>
                      </a:r>
                      <a:endParaRPr lang="es-EC" dirty="0"/>
                    </a:p>
                  </a:txBody>
                  <a:tcPr/>
                </a:tc>
                <a:tc>
                  <a:txBody>
                    <a:bodyPr/>
                    <a:lstStyle/>
                    <a:p>
                      <a:r>
                        <a:rPr lang="es-ES" dirty="0"/>
                        <a:t>Si el p-valor &lt; 0.05</a:t>
                      </a:r>
                      <a:endParaRPr lang="es-EC" dirty="0"/>
                    </a:p>
                  </a:txBody>
                  <a:tcPr/>
                </a:tc>
                <a:extLst>
                  <a:ext uri="{0D108BD9-81ED-4DB2-BD59-A6C34878D82A}">
                    <a16:rowId xmlns:a16="http://schemas.microsoft.com/office/drawing/2014/main" val="769509940"/>
                  </a:ext>
                </a:extLst>
              </a:tr>
              <a:tr h="1063715">
                <a:tc>
                  <a:txBody>
                    <a:bodyPr/>
                    <a:lstStyle/>
                    <a:p>
                      <a:r>
                        <a:rPr lang="es-ES" dirty="0" err="1"/>
                        <a:t>Dickey</a:t>
                      </a:r>
                      <a:r>
                        <a:rPr lang="es-ES" dirty="0"/>
                        <a:t>-Fuller</a:t>
                      </a:r>
                      <a:endParaRPr lang="es-EC" dirty="0"/>
                    </a:p>
                  </a:txBody>
                  <a:tcPr/>
                </a:tc>
                <a:tc>
                  <a:txBody>
                    <a:bodyPr/>
                    <a:lstStyle/>
                    <a:p>
                      <a:r>
                        <a:rPr lang="es-ES" dirty="0"/>
                        <a:t>H0= Las variables no son estacionarias</a:t>
                      </a:r>
                      <a:endParaRPr lang="es-EC" dirty="0"/>
                    </a:p>
                  </a:txBody>
                  <a:tcPr/>
                </a:tc>
                <a:tc>
                  <a:txBody>
                    <a:bodyPr/>
                    <a:lstStyle/>
                    <a:p>
                      <a:r>
                        <a:rPr lang="es-ES" dirty="0"/>
                        <a:t>Las variables son estacionaras</a:t>
                      </a:r>
                      <a:endParaRPr lang="es-EC" dirty="0"/>
                    </a:p>
                  </a:txBody>
                  <a:tcPr/>
                </a:tc>
                <a:extLst>
                  <a:ext uri="{0D108BD9-81ED-4DB2-BD59-A6C34878D82A}">
                    <a16:rowId xmlns:a16="http://schemas.microsoft.com/office/drawing/2014/main" val="2301328145"/>
                  </a:ext>
                </a:extLst>
              </a:tr>
              <a:tr h="1063715">
                <a:tc>
                  <a:txBody>
                    <a:bodyPr/>
                    <a:lstStyle/>
                    <a:p>
                      <a:r>
                        <a:rPr lang="es-ES" dirty="0"/>
                        <a:t>Causalidad de Granger</a:t>
                      </a:r>
                      <a:endParaRPr lang="es-EC" dirty="0"/>
                    </a:p>
                  </a:txBody>
                  <a:tcPr/>
                </a:tc>
                <a:tc>
                  <a:txBody>
                    <a:bodyPr/>
                    <a:lstStyle/>
                    <a:p>
                      <a:r>
                        <a:rPr lang="es-ES" dirty="0"/>
                        <a:t>H0= La variable x1 no causa en el sentido de Granger a x2</a:t>
                      </a:r>
                      <a:endParaRPr lang="es-EC" dirty="0"/>
                    </a:p>
                  </a:txBody>
                  <a:tcPr/>
                </a:tc>
                <a:tc>
                  <a:txBody>
                    <a:bodyPr/>
                    <a:lstStyle/>
                    <a:p>
                      <a:r>
                        <a:rPr lang="es-ES" dirty="0"/>
                        <a:t>La variable x1 causa en el sentido de Granger a la variable x2</a:t>
                      </a:r>
                      <a:endParaRPr lang="es-EC" dirty="0"/>
                    </a:p>
                  </a:txBody>
                  <a:tcPr/>
                </a:tc>
                <a:extLst>
                  <a:ext uri="{0D108BD9-81ED-4DB2-BD59-A6C34878D82A}">
                    <a16:rowId xmlns:a16="http://schemas.microsoft.com/office/drawing/2014/main" val="1319103927"/>
                  </a:ext>
                </a:extLst>
              </a:tr>
              <a:tr h="1063715">
                <a:tc>
                  <a:txBody>
                    <a:bodyPr/>
                    <a:lstStyle/>
                    <a:p>
                      <a:r>
                        <a:rPr lang="es-ES" dirty="0" err="1"/>
                        <a:t>Portmanteau</a:t>
                      </a:r>
                      <a:endParaRPr lang="es-EC" dirty="0"/>
                    </a:p>
                  </a:txBody>
                  <a:tcPr/>
                </a:tc>
                <a:tc>
                  <a:txBody>
                    <a:bodyPr/>
                    <a:lstStyle/>
                    <a:p>
                      <a:r>
                        <a:rPr lang="es-ES" dirty="0"/>
                        <a:t>H0= No hay autocorrelación en los residuos</a:t>
                      </a:r>
                      <a:endParaRPr lang="es-EC" dirty="0"/>
                    </a:p>
                  </a:txBody>
                  <a:tcPr/>
                </a:tc>
                <a:tc>
                  <a:txBody>
                    <a:bodyPr/>
                    <a:lstStyle/>
                    <a:p>
                      <a:r>
                        <a:rPr lang="es-ES" dirty="0"/>
                        <a:t>Los residuos del modelo no son Ruido Blanco</a:t>
                      </a:r>
                      <a:endParaRPr lang="es-EC" dirty="0"/>
                    </a:p>
                  </a:txBody>
                  <a:tcPr/>
                </a:tc>
                <a:extLst>
                  <a:ext uri="{0D108BD9-81ED-4DB2-BD59-A6C34878D82A}">
                    <a16:rowId xmlns:a16="http://schemas.microsoft.com/office/drawing/2014/main" val="617873155"/>
                  </a:ext>
                </a:extLst>
              </a:tr>
            </a:tbl>
          </a:graphicData>
        </a:graphic>
      </p:graphicFrame>
      <p:sp>
        <p:nvSpPr>
          <p:cNvPr id="3" name="Título 1">
            <a:extLst>
              <a:ext uri="{FF2B5EF4-FFF2-40B4-BE49-F238E27FC236}">
                <a16:creationId xmlns:a16="http://schemas.microsoft.com/office/drawing/2014/main" id="{685CE724-5FDF-5CE4-ED0F-76CC1CDCEDF8}"/>
              </a:ext>
            </a:extLst>
          </p:cNvPr>
          <p:cNvSpPr txBox="1">
            <a:spLocks/>
          </p:cNvSpPr>
          <p:nvPr/>
        </p:nvSpPr>
        <p:spPr>
          <a:xfrm>
            <a:off x="838200" y="365125"/>
            <a:ext cx="10515600"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4000" b="1">
                <a:solidFill>
                  <a:schemeClr val="bg1"/>
                </a:solidFill>
                <a:latin typeface="Avenir Black" panose="02000503020000020003" pitchFamily="2" charset="0"/>
              </a:rPr>
              <a:t>RESUMEN PRUEBA DE HIPÓTESIS EN R</a:t>
            </a:r>
            <a:endParaRPr lang="es-EC" sz="4000" b="1" dirty="0">
              <a:solidFill>
                <a:schemeClr val="bg1"/>
              </a:solidFill>
              <a:latin typeface="Avenir Black" panose="02000503020000020003" pitchFamily="2" charset="0"/>
            </a:endParaRPr>
          </a:p>
        </p:txBody>
      </p:sp>
      <p:pic>
        <p:nvPicPr>
          <p:cNvPr id="4" name="Picture 2" descr="Bolsa de Valores de Quito Sociedad Anónima | Capacitación">
            <a:extLst>
              <a:ext uri="{FF2B5EF4-FFF2-40B4-BE49-F238E27FC236}">
                <a16:creationId xmlns:a16="http://schemas.microsoft.com/office/drawing/2014/main" id="{BEFD555E-4DE4-CB04-CB36-60E7019DF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010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F3C953-EF0E-3019-89B8-3F11C4818978}"/>
              </a:ext>
            </a:extLst>
          </p:cNvPr>
          <p:cNvSpPr txBox="1">
            <a:spLocks/>
          </p:cNvSpPr>
          <p:nvPr/>
        </p:nvSpPr>
        <p:spPr>
          <a:xfrm>
            <a:off x="838200" y="365125"/>
            <a:ext cx="10515600"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4000" b="1">
                <a:solidFill>
                  <a:schemeClr val="bg1"/>
                </a:solidFill>
                <a:latin typeface="Avenir Black" panose="02000503020000020003" pitchFamily="2" charset="0"/>
              </a:rPr>
              <a:t>BIBLIOGRAFÍA</a:t>
            </a:r>
            <a:endParaRPr lang="es-EC" sz="4000" b="1" dirty="0">
              <a:solidFill>
                <a:schemeClr val="bg1"/>
              </a:solidFill>
              <a:latin typeface="Avenir Black" panose="02000503020000020003" pitchFamily="2" charset="0"/>
            </a:endParaRPr>
          </a:p>
        </p:txBody>
      </p:sp>
      <p:sp>
        <p:nvSpPr>
          <p:cNvPr id="3" name="Rectangle 1">
            <a:extLst>
              <a:ext uri="{FF2B5EF4-FFF2-40B4-BE49-F238E27FC236}">
                <a16:creationId xmlns:a16="http://schemas.microsoft.com/office/drawing/2014/main" id="{B043FA26-6769-F7A1-6178-6E6A688A44C2}"/>
              </a:ext>
            </a:extLst>
          </p:cNvPr>
          <p:cNvSpPr txBox="1">
            <a:spLocks noChangeArrowheads="1"/>
          </p:cNvSpPr>
          <p:nvPr/>
        </p:nvSpPr>
        <p:spPr bwMode="auto">
          <a:xfrm>
            <a:off x="838200" y="2016138"/>
            <a:ext cx="1157162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Tx/>
              <a:buNone/>
            </a:pPr>
            <a:endParaRPr lang="es-EC" altLang="es-EC" sz="1800">
              <a:solidFill>
                <a:schemeClr val="bg1"/>
              </a:solidFill>
              <a:latin typeface="Arial" panose="020B0604020202020204" pitchFamily="34" charset="0"/>
            </a:endParaRPr>
          </a:p>
          <a:p>
            <a:pPr marL="0" indent="0" eaLnBrk="0" fontAlgn="base" hangingPunct="0">
              <a:spcBef>
                <a:spcPct val="0"/>
              </a:spcBef>
              <a:spcAft>
                <a:spcPct val="0"/>
              </a:spcAft>
              <a:buFont typeface="Arial" pitchFamily="34" charset="0"/>
              <a:buNone/>
            </a:pPr>
            <a:r>
              <a:rPr lang="es-EC" altLang="es-EC" sz="1800">
                <a:solidFill>
                  <a:schemeClr val="bg1"/>
                </a:solidFill>
                <a:latin typeface="Arial" panose="020B0604020202020204" pitchFamily="34" charset="0"/>
              </a:rPr>
              <a:t>Chatfield, C. (2003). </a:t>
            </a:r>
            <a:r>
              <a:rPr lang="es-EC" altLang="es-EC" sz="1800" i="1">
                <a:solidFill>
                  <a:schemeClr val="bg1"/>
                </a:solidFill>
                <a:latin typeface="Arial" panose="020B0604020202020204" pitchFamily="34" charset="0"/>
              </a:rPr>
              <a:t>The Analysis of Time Series: An Introduction</a:t>
            </a:r>
            <a:r>
              <a:rPr lang="es-EC" altLang="es-EC" sz="1800">
                <a:solidFill>
                  <a:schemeClr val="bg1"/>
                </a:solidFill>
                <a:latin typeface="Arial" panose="020B0604020202020204" pitchFamily="34" charset="0"/>
              </a:rPr>
              <a:t>. Chapman and Hall/CRC.</a:t>
            </a:r>
          </a:p>
          <a:p>
            <a:pPr marL="0" indent="0" eaLnBrk="0" fontAlgn="base" hangingPunct="0">
              <a:spcBef>
                <a:spcPct val="0"/>
              </a:spcBef>
              <a:spcAft>
                <a:spcPct val="0"/>
              </a:spcAft>
              <a:buFontTx/>
              <a:buChar char="•"/>
            </a:pPr>
            <a:endParaRPr lang="es-EC" altLang="es-EC" sz="1800">
              <a:solidFill>
                <a:schemeClr val="bg1"/>
              </a:solidFill>
              <a:latin typeface="Arial" panose="020B0604020202020204" pitchFamily="34" charset="0"/>
            </a:endParaRPr>
          </a:p>
          <a:p>
            <a:pPr marL="0" indent="0" eaLnBrk="0" fontAlgn="base" hangingPunct="0">
              <a:spcBef>
                <a:spcPct val="0"/>
              </a:spcBef>
              <a:spcAft>
                <a:spcPct val="0"/>
              </a:spcAft>
              <a:buFontTx/>
              <a:buChar char="•"/>
            </a:pPr>
            <a:endParaRPr lang="es-EC" altLang="es-EC" sz="1800">
              <a:solidFill>
                <a:schemeClr val="bg1"/>
              </a:solidFill>
              <a:latin typeface="Arial" panose="020B0604020202020204" pitchFamily="34" charset="0"/>
            </a:endParaRPr>
          </a:p>
          <a:p>
            <a:pPr marL="0" indent="0" eaLnBrk="0" fontAlgn="base" hangingPunct="0">
              <a:spcBef>
                <a:spcPct val="0"/>
              </a:spcBef>
              <a:spcAft>
                <a:spcPct val="0"/>
              </a:spcAft>
              <a:buFont typeface="Arial" pitchFamily="34" charset="0"/>
              <a:buNone/>
            </a:pPr>
            <a:r>
              <a:rPr lang="es-EC" altLang="es-EC" sz="1800">
                <a:solidFill>
                  <a:schemeClr val="bg1"/>
                </a:solidFill>
                <a:latin typeface="Arial" panose="020B0604020202020204" pitchFamily="34" charset="0"/>
              </a:rPr>
              <a:t>Brockwell, P. J., &amp; Davis, R. A. (2016). </a:t>
            </a:r>
            <a:r>
              <a:rPr lang="es-EC" altLang="es-EC" sz="1800" i="1">
                <a:solidFill>
                  <a:schemeClr val="bg1"/>
                </a:solidFill>
                <a:latin typeface="Arial" panose="020B0604020202020204" pitchFamily="34" charset="0"/>
              </a:rPr>
              <a:t>Introduction to Time Series and Forecasting</a:t>
            </a:r>
            <a:r>
              <a:rPr lang="es-EC" altLang="es-EC" sz="1800">
                <a:solidFill>
                  <a:schemeClr val="bg1"/>
                </a:solidFill>
                <a:latin typeface="Arial" panose="020B0604020202020204" pitchFamily="34" charset="0"/>
              </a:rPr>
              <a:t>. Springer.</a:t>
            </a:r>
          </a:p>
          <a:p>
            <a:pPr marL="0" indent="0" eaLnBrk="0" fontAlgn="base" hangingPunct="0">
              <a:spcBef>
                <a:spcPct val="0"/>
              </a:spcBef>
              <a:spcAft>
                <a:spcPct val="0"/>
              </a:spcAft>
              <a:buFontTx/>
              <a:buChar char="•"/>
            </a:pPr>
            <a:endParaRPr lang="es-EC" altLang="es-EC" sz="1800">
              <a:solidFill>
                <a:schemeClr val="bg1"/>
              </a:solidFill>
              <a:latin typeface="Arial" panose="020B0604020202020204" pitchFamily="34" charset="0"/>
            </a:endParaRPr>
          </a:p>
          <a:p>
            <a:pPr marL="0" indent="0" eaLnBrk="0" fontAlgn="base" hangingPunct="0">
              <a:spcBef>
                <a:spcPct val="0"/>
              </a:spcBef>
              <a:spcAft>
                <a:spcPct val="0"/>
              </a:spcAft>
              <a:buFontTx/>
              <a:buChar char="•"/>
            </a:pPr>
            <a:endParaRPr lang="es-EC" altLang="es-EC" sz="1800">
              <a:solidFill>
                <a:schemeClr val="bg1"/>
              </a:solidFill>
              <a:latin typeface="Arial" panose="020B0604020202020204" pitchFamily="34" charset="0"/>
            </a:endParaRPr>
          </a:p>
          <a:p>
            <a:pPr marL="0" indent="0" eaLnBrk="0" fontAlgn="base" hangingPunct="0">
              <a:spcBef>
                <a:spcPct val="0"/>
              </a:spcBef>
              <a:spcAft>
                <a:spcPct val="0"/>
              </a:spcAft>
              <a:buFont typeface="Arial" pitchFamily="34" charset="0"/>
              <a:buNone/>
            </a:pPr>
            <a:r>
              <a:rPr lang="es-EC" altLang="es-EC" sz="1800">
                <a:solidFill>
                  <a:schemeClr val="bg1"/>
                </a:solidFill>
                <a:latin typeface="Arial" panose="020B0604020202020204" pitchFamily="34" charset="0"/>
              </a:rPr>
              <a:t>Hamilton, J. D. (1994). </a:t>
            </a:r>
            <a:r>
              <a:rPr lang="es-EC" altLang="es-EC" sz="1800" i="1">
                <a:solidFill>
                  <a:schemeClr val="bg1"/>
                </a:solidFill>
                <a:latin typeface="Arial" panose="020B0604020202020204" pitchFamily="34" charset="0"/>
              </a:rPr>
              <a:t>Time Series Analysis</a:t>
            </a:r>
            <a:r>
              <a:rPr lang="es-EC" altLang="es-EC" sz="1800">
                <a:solidFill>
                  <a:schemeClr val="bg1"/>
                </a:solidFill>
                <a:latin typeface="Arial" panose="020B0604020202020204" pitchFamily="34" charset="0"/>
              </a:rPr>
              <a:t>. Princeton University Press.</a:t>
            </a:r>
          </a:p>
          <a:p>
            <a:pPr marL="0" indent="0" eaLnBrk="0" fontAlgn="base" hangingPunct="0">
              <a:spcBef>
                <a:spcPct val="0"/>
              </a:spcBef>
              <a:spcAft>
                <a:spcPct val="0"/>
              </a:spcAft>
              <a:buFontTx/>
              <a:buChar char="•"/>
            </a:pPr>
            <a:endParaRPr lang="es-EC" altLang="es-EC" sz="1800">
              <a:solidFill>
                <a:schemeClr val="bg1"/>
              </a:solidFill>
              <a:latin typeface="Arial" panose="020B0604020202020204" pitchFamily="34" charset="0"/>
            </a:endParaRPr>
          </a:p>
          <a:p>
            <a:pPr marL="0" indent="0" eaLnBrk="0" fontAlgn="base" hangingPunct="0">
              <a:spcBef>
                <a:spcPct val="0"/>
              </a:spcBef>
              <a:spcAft>
                <a:spcPct val="0"/>
              </a:spcAft>
              <a:buFontTx/>
              <a:buChar char="•"/>
            </a:pPr>
            <a:endParaRPr lang="es-EC" altLang="es-EC" sz="1800">
              <a:solidFill>
                <a:schemeClr val="bg1"/>
              </a:solidFill>
              <a:latin typeface="Arial" panose="020B0604020202020204" pitchFamily="34" charset="0"/>
            </a:endParaRPr>
          </a:p>
          <a:p>
            <a:pPr marL="0" indent="0" eaLnBrk="0" fontAlgn="base" hangingPunct="0">
              <a:spcBef>
                <a:spcPct val="0"/>
              </a:spcBef>
              <a:spcAft>
                <a:spcPct val="0"/>
              </a:spcAft>
              <a:buFont typeface="Arial" pitchFamily="34" charset="0"/>
              <a:buNone/>
            </a:pPr>
            <a:r>
              <a:rPr lang="es-EC" altLang="es-EC" sz="1800">
                <a:solidFill>
                  <a:schemeClr val="bg1"/>
                </a:solidFill>
                <a:latin typeface="Arial" panose="020B0604020202020204" pitchFamily="34" charset="0"/>
              </a:rPr>
              <a:t>Shumway, R. H., &amp; Stoffer, D. S. (2017). </a:t>
            </a:r>
            <a:r>
              <a:rPr lang="es-EC" altLang="es-EC" sz="1800" i="1">
                <a:solidFill>
                  <a:schemeClr val="bg1"/>
                </a:solidFill>
                <a:latin typeface="Arial" panose="020B0604020202020204" pitchFamily="34" charset="0"/>
              </a:rPr>
              <a:t>Time Series Analysis and Its Applications: With R Examples</a:t>
            </a:r>
            <a:r>
              <a:rPr lang="es-EC" altLang="es-EC" sz="1800">
                <a:solidFill>
                  <a:schemeClr val="bg1"/>
                </a:solidFill>
                <a:latin typeface="Arial" panose="020B0604020202020204" pitchFamily="34" charset="0"/>
              </a:rPr>
              <a:t>. Springer.</a:t>
            </a:r>
          </a:p>
          <a:p>
            <a:pPr marL="0" indent="0" eaLnBrk="0" fontAlgn="base" hangingPunct="0">
              <a:spcBef>
                <a:spcPct val="0"/>
              </a:spcBef>
              <a:spcAft>
                <a:spcPct val="0"/>
              </a:spcAft>
              <a:buFontTx/>
              <a:buChar char="•"/>
            </a:pPr>
            <a:endParaRPr lang="es-EC" altLang="es-EC" sz="1800">
              <a:solidFill>
                <a:schemeClr val="bg1"/>
              </a:solidFill>
              <a:latin typeface="Arial" panose="020B0604020202020204" pitchFamily="34" charset="0"/>
            </a:endParaRPr>
          </a:p>
          <a:p>
            <a:pPr marL="0" indent="0" eaLnBrk="0" fontAlgn="base" hangingPunct="0">
              <a:spcBef>
                <a:spcPct val="0"/>
              </a:spcBef>
              <a:spcAft>
                <a:spcPct val="0"/>
              </a:spcAft>
              <a:buFontTx/>
              <a:buChar char="•"/>
            </a:pPr>
            <a:endParaRPr lang="es-EC" altLang="es-EC" sz="1800">
              <a:solidFill>
                <a:schemeClr val="bg1"/>
              </a:solidFill>
              <a:latin typeface="Arial" panose="020B0604020202020204" pitchFamily="34" charset="0"/>
            </a:endParaRPr>
          </a:p>
          <a:p>
            <a:pPr marL="0" indent="0" eaLnBrk="0" fontAlgn="base" hangingPunct="0">
              <a:spcBef>
                <a:spcPct val="0"/>
              </a:spcBef>
              <a:spcAft>
                <a:spcPct val="0"/>
              </a:spcAft>
              <a:buFont typeface="Arial" pitchFamily="34" charset="0"/>
              <a:buNone/>
            </a:pPr>
            <a:r>
              <a:rPr lang="es-EC" altLang="es-EC" sz="1800">
                <a:solidFill>
                  <a:schemeClr val="bg1"/>
                </a:solidFill>
                <a:latin typeface="Arial" panose="020B0604020202020204" pitchFamily="34" charset="0"/>
              </a:rPr>
              <a:t>Wei, W. W. (2006). </a:t>
            </a:r>
            <a:r>
              <a:rPr lang="es-EC" altLang="es-EC" sz="1800" i="1">
                <a:solidFill>
                  <a:schemeClr val="bg1"/>
                </a:solidFill>
                <a:latin typeface="Arial" panose="020B0604020202020204" pitchFamily="34" charset="0"/>
              </a:rPr>
              <a:t>Time Series Analysis: Univariate and Multivariate Methods</a:t>
            </a:r>
            <a:r>
              <a:rPr lang="es-EC" altLang="es-EC" sz="1800">
                <a:solidFill>
                  <a:schemeClr val="bg1"/>
                </a:solidFill>
                <a:latin typeface="Arial" panose="020B0604020202020204" pitchFamily="34" charset="0"/>
              </a:rPr>
              <a:t>. Pearson Education. </a:t>
            </a:r>
            <a:endParaRPr lang="es-EC" altLang="es-EC" sz="1800" dirty="0">
              <a:solidFill>
                <a:schemeClr val="bg1"/>
              </a:solidFill>
              <a:latin typeface="Arial" panose="020B0604020202020204" pitchFamily="34" charset="0"/>
            </a:endParaRPr>
          </a:p>
        </p:txBody>
      </p:sp>
      <p:pic>
        <p:nvPicPr>
          <p:cNvPr id="4" name="Picture 2" descr="Bolsa de Valores de Quito Sociedad Anónima | Capacitación">
            <a:extLst>
              <a:ext uri="{FF2B5EF4-FFF2-40B4-BE49-F238E27FC236}">
                <a16:creationId xmlns:a16="http://schemas.microsoft.com/office/drawing/2014/main" id="{565712F4-4824-06F2-4E56-9F3A3336D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18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60" y="2384584"/>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¿Qué es una Serie Temporal?</a:t>
            </a:r>
            <a:endParaRPr lang="en-US" sz="4450" dirty="0"/>
          </a:p>
        </p:txBody>
      </p:sp>
      <p:sp>
        <p:nvSpPr>
          <p:cNvPr id="4" name="Text 1"/>
          <p:cNvSpPr/>
          <p:nvPr/>
        </p:nvSpPr>
        <p:spPr>
          <a:xfrm>
            <a:off x="749260" y="4132778"/>
            <a:ext cx="7645479" cy="1712119"/>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Una serie temporal es una secuencia de datos observados y recopilados en intervalos de tiempo sucesivos y equidistantes. Esta metodología es fundamental en diversas disciplinas como la economía, meteorología, ingeniería y medicina, permitiendo el análisis de patrones y la predicción de eventos futuros.</a:t>
            </a:r>
            <a:endParaRPr lang="en-US" sz="16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73329"/>
          </a:xfrm>
          <a:prstGeom prst="rect">
            <a:avLst/>
          </a:prstGeom>
        </p:spPr>
      </p:pic>
      <p:sp>
        <p:nvSpPr>
          <p:cNvPr id="3" name="Text 0"/>
          <p:cNvSpPr/>
          <p:nvPr/>
        </p:nvSpPr>
        <p:spPr>
          <a:xfrm>
            <a:off x="749260" y="2646998"/>
            <a:ext cx="9183410" cy="499586"/>
          </a:xfrm>
          <a:prstGeom prst="rect">
            <a:avLst/>
          </a:prstGeom>
          <a:noFill/>
          <a:ln/>
        </p:spPr>
        <p:txBody>
          <a:bodyPr wrap="none" lIns="0" tIns="0" rIns="0" bIns="0" rtlCol="0" anchor="t"/>
          <a:lstStyle/>
          <a:p>
            <a:pPr marL="0" indent="0" algn="l">
              <a:lnSpc>
                <a:spcPts val="3900"/>
              </a:lnSpc>
              <a:buNone/>
            </a:pPr>
            <a:r>
              <a:rPr lang="en-US" sz="3100" b="1" dirty="0">
                <a:solidFill>
                  <a:srgbClr val="FFB393"/>
                </a:solidFill>
                <a:latin typeface="Brygada 1918 Bold" pitchFamily="34" charset="0"/>
                <a:ea typeface="Brygada 1918 Bold" pitchFamily="34" charset="-122"/>
                <a:cs typeface="Brygada 1918 Bold" pitchFamily="34" charset="-120"/>
              </a:rPr>
              <a:t>Modelos Econométricos para Series Temporales</a:t>
            </a:r>
            <a:endParaRPr lang="en-US" sz="3100" dirty="0"/>
          </a:p>
        </p:txBody>
      </p:sp>
      <p:sp>
        <p:nvSpPr>
          <p:cNvPr id="4" name="Text 1"/>
          <p:cNvSpPr/>
          <p:nvPr/>
        </p:nvSpPr>
        <p:spPr>
          <a:xfrm>
            <a:off x="749260" y="3371374"/>
            <a:ext cx="13131879" cy="479584"/>
          </a:xfrm>
          <a:prstGeom prst="rect">
            <a:avLst/>
          </a:prstGeom>
          <a:noFill/>
          <a:ln/>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Los modelos econométricos son herramientas esenciales para analizar y predecir el comportamiento de las series temporales en el ámbito financiero y económico. Permiten identificar relaciones, pronosticar valores futuros y evaluar el impacto de diversas variables.</a:t>
            </a:r>
            <a:endParaRPr lang="en-US" sz="1150" dirty="0"/>
          </a:p>
        </p:txBody>
      </p:sp>
      <p:pic>
        <p:nvPicPr>
          <p:cNvPr id="5" name="Image 1" descr="preencoded.png"/>
          <p:cNvPicPr>
            <a:picLocks noChangeAspect="1"/>
          </p:cNvPicPr>
          <p:nvPr/>
        </p:nvPicPr>
        <p:blipFill>
          <a:blip r:embed="rId4"/>
          <a:stretch>
            <a:fillRect/>
          </a:stretch>
        </p:blipFill>
        <p:spPr>
          <a:xfrm>
            <a:off x="749260" y="4019550"/>
            <a:ext cx="6565940" cy="599480"/>
          </a:xfrm>
          <a:prstGeom prst="rect">
            <a:avLst/>
          </a:prstGeom>
        </p:spPr>
      </p:pic>
      <p:sp>
        <p:nvSpPr>
          <p:cNvPr id="6" name="Text 2"/>
          <p:cNvSpPr/>
          <p:nvPr/>
        </p:nvSpPr>
        <p:spPr>
          <a:xfrm>
            <a:off x="899041" y="4768810"/>
            <a:ext cx="1998226" cy="249674"/>
          </a:xfrm>
          <a:prstGeom prst="rect">
            <a:avLst/>
          </a:prstGeom>
          <a:noFill/>
          <a:ln/>
        </p:spPr>
        <p:txBody>
          <a:bodyPr wrap="none" lIns="0" tIns="0" rIns="0" bIns="0" rtlCol="0" anchor="t"/>
          <a:lstStyle/>
          <a:p>
            <a:pPr marL="0" indent="0" algn="l">
              <a:lnSpc>
                <a:spcPts val="1950"/>
              </a:lnSpc>
              <a:buNone/>
            </a:pPr>
            <a:r>
              <a:rPr lang="en-US" sz="1550" b="1" dirty="0">
                <a:solidFill>
                  <a:srgbClr val="F4CAB8"/>
                </a:solidFill>
                <a:latin typeface="Brygada 1918 Bold" pitchFamily="34" charset="0"/>
                <a:ea typeface="Brygada 1918 Bold" pitchFamily="34" charset="-122"/>
                <a:cs typeface="Brygada 1918 Bold" pitchFamily="34" charset="-120"/>
              </a:rPr>
              <a:t>Regresión Lineal</a:t>
            </a:r>
            <a:endParaRPr lang="en-US" sz="1550" dirty="0"/>
          </a:p>
        </p:txBody>
      </p:sp>
      <p:sp>
        <p:nvSpPr>
          <p:cNvPr id="7" name="Text 3"/>
          <p:cNvSpPr/>
          <p:nvPr/>
        </p:nvSpPr>
        <p:spPr>
          <a:xfrm>
            <a:off x="899041" y="5108377"/>
            <a:ext cx="6266378" cy="479584"/>
          </a:xfrm>
          <a:prstGeom prst="rect">
            <a:avLst/>
          </a:prstGeom>
          <a:noFill/>
          <a:ln/>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Análisis de la relación entre una variable dependiente y una o más variables independientes.</a:t>
            </a:r>
            <a:endParaRPr lang="en-US" sz="1150" dirty="0"/>
          </a:p>
        </p:txBody>
      </p:sp>
      <p:pic>
        <p:nvPicPr>
          <p:cNvPr id="8" name="Image 2" descr="preencoded.png"/>
          <p:cNvPicPr>
            <a:picLocks noChangeAspect="1"/>
          </p:cNvPicPr>
          <p:nvPr/>
        </p:nvPicPr>
        <p:blipFill>
          <a:blip r:embed="rId5"/>
          <a:stretch>
            <a:fillRect/>
          </a:stretch>
        </p:blipFill>
        <p:spPr>
          <a:xfrm>
            <a:off x="7315200" y="4019550"/>
            <a:ext cx="6565940" cy="599480"/>
          </a:xfrm>
          <a:prstGeom prst="rect">
            <a:avLst/>
          </a:prstGeom>
        </p:spPr>
      </p:pic>
      <p:sp>
        <p:nvSpPr>
          <p:cNvPr id="9" name="Text 4"/>
          <p:cNvSpPr/>
          <p:nvPr/>
        </p:nvSpPr>
        <p:spPr>
          <a:xfrm>
            <a:off x="7464981" y="4768810"/>
            <a:ext cx="1998226" cy="249674"/>
          </a:xfrm>
          <a:prstGeom prst="rect">
            <a:avLst/>
          </a:prstGeom>
          <a:noFill/>
          <a:ln/>
        </p:spPr>
        <p:txBody>
          <a:bodyPr wrap="none" lIns="0" tIns="0" rIns="0" bIns="0" rtlCol="0" anchor="t"/>
          <a:lstStyle/>
          <a:p>
            <a:pPr marL="0" indent="0" algn="l">
              <a:lnSpc>
                <a:spcPts val="1950"/>
              </a:lnSpc>
              <a:buNone/>
            </a:pPr>
            <a:r>
              <a:rPr lang="en-US" sz="1550" b="1" dirty="0">
                <a:solidFill>
                  <a:srgbClr val="F4CAB8"/>
                </a:solidFill>
                <a:latin typeface="Brygada 1918 Bold" pitchFamily="34" charset="0"/>
                <a:ea typeface="Brygada 1918 Bold" pitchFamily="34" charset="-122"/>
                <a:cs typeface="Brygada 1918 Bold" pitchFamily="34" charset="-120"/>
              </a:rPr>
              <a:t>Modelos ARIMA</a:t>
            </a:r>
            <a:endParaRPr lang="en-US" sz="1550" dirty="0"/>
          </a:p>
        </p:txBody>
      </p:sp>
      <p:sp>
        <p:nvSpPr>
          <p:cNvPr id="10" name="Text 5"/>
          <p:cNvSpPr/>
          <p:nvPr/>
        </p:nvSpPr>
        <p:spPr>
          <a:xfrm>
            <a:off x="7464981" y="5108377"/>
            <a:ext cx="6266378" cy="479584"/>
          </a:xfrm>
          <a:prstGeom prst="rect">
            <a:avLst/>
          </a:prstGeom>
          <a:noFill/>
          <a:ln/>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Herramientas poderosas para series temporales univariantes que combinan componentes autorregresivos, integrados y de medias móviles.</a:t>
            </a:r>
            <a:endParaRPr lang="en-US" sz="1150" dirty="0"/>
          </a:p>
        </p:txBody>
      </p:sp>
      <p:pic>
        <p:nvPicPr>
          <p:cNvPr id="11" name="Image 3" descr="preencoded.png"/>
          <p:cNvPicPr>
            <a:picLocks noChangeAspect="1"/>
          </p:cNvPicPr>
          <p:nvPr/>
        </p:nvPicPr>
        <p:blipFill>
          <a:blip r:embed="rId6"/>
          <a:stretch>
            <a:fillRect/>
          </a:stretch>
        </p:blipFill>
        <p:spPr>
          <a:xfrm>
            <a:off x="749260" y="5737741"/>
            <a:ext cx="6565940" cy="599480"/>
          </a:xfrm>
          <a:prstGeom prst="rect">
            <a:avLst/>
          </a:prstGeom>
        </p:spPr>
      </p:pic>
      <p:sp>
        <p:nvSpPr>
          <p:cNvPr id="12" name="Text 6"/>
          <p:cNvSpPr/>
          <p:nvPr/>
        </p:nvSpPr>
        <p:spPr>
          <a:xfrm>
            <a:off x="899041" y="6487001"/>
            <a:ext cx="1998226" cy="249674"/>
          </a:xfrm>
          <a:prstGeom prst="rect">
            <a:avLst/>
          </a:prstGeom>
          <a:noFill/>
          <a:ln/>
        </p:spPr>
        <p:txBody>
          <a:bodyPr wrap="none" lIns="0" tIns="0" rIns="0" bIns="0" rtlCol="0" anchor="t"/>
          <a:lstStyle/>
          <a:p>
            <a:pPr marL="0" indent="0" algn="l">
              <a:lnSpc>
                <a:spcPts val="1950"/>
              </a:lnSpc>
              <a:buNone/>
            </a:pPr>
            <a:r>
              <a:rPr lang="en-US" sz="1550" b="1" dirty="0">
                <a:solidFill>
                  <a:srgbClr val="F4CAB8"/>
                </a:solidFill>
                <a:latin typeface="Brygada 1918 Bold" pitchFamily="34" charset="0"/>
                <a:ea typeface="Brygada 1918 Bold" pitchFamily="34" charset="-122"/>
                <a:cs typeface="Brygada 1918 Bold" pitchFamily="34" charset="-120"/>
              </a:rPr>
              <a:t>Modelos GARCH</a:t>
            </a:r>
            <a:endParaRPr lang="en-US" sz="1550" dirty="0"/>
          </a:p>
        </p:txBody>
      </p:sp>
      <p:sp>
        <p:nvSpPr>
          <p:cNvPr id="13" name="Text 7"/>
          <p:cNvSpPr/>
          <p:nvPr/>
        </p:nvSpPr>
        <p:spPr>
          <a:xfrm>
            <a:off x="899041" y="6826568"/>
            <a:ext cx="6266378" cy="479584"/>
          </a:xfrm>
          <a:prstGeom prst="rect">
            <a:avLst/>
          </a:prstGeom>
          <a:noFill/>
          <a:ln/>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Especializados en la modelación de la volatilidad en series financieras, capturando la varianza condicional heterocedástica.</a:t>
            </a:r>
            <a:endParaRPr lang="en-US" sz="1150" dirty="0"/>
          </a:p>
        </p:txBody>
      </p:sp>
      <p:pic>
        <p:nvPicPr>
          <p:cNvPr id="14" name="Image 4" descr="preencoded.png"/>
          <p:cNvPicPr>
            <a:picLocks noChangeAspect="1"/>
          </p:cNvPicPr>
          <p:nvPr/>
        </p:nvPicPr>
        <p:blipFill>
          <a:blip r:embed="rId7"/>
          <a:stretch>
            <a:fillRect/>
          </a:stretch>
        </p:blipFill>
        <p:spPr>
          <a:xfrm>
            <a:off x="7315200" y="5737741"/>
            <a:ext cx="6565940" cy="599480"/>
          </a:xfrm>
          <a:prstGeom prst="rect">
            <a:avLst/>
          </a:prstGeom>
        </p:spPr>
      </p:pic>
      <p:sp>
        <p:nvSpPr>
          <p:cNvPr id="15" name="Text 8"/>
          <p:cNvSpPr/>
          <p:nvPr/>
        </p:nvSpPr>
        <p:spPr>
          <a:xfrm>
            <a:off x="7464981" y="6487001"/>
            <a:ext cx="1998226" cy="249674"/>
          </a:xfrm>
          <a:prstGeom prst="rect">
            <a:avLst/>
          </a:prstGeom>
          <a:noFill/>
          <a:ln/>
        </p:spPr>
        <p:txBody>
          <a:bodyPr wrap="none" lIns="0" tIns="0" rIns="0" bIns="0" rtlCol="0" anchor="t"/>
          <a:lstStyle/>
          <a:p>
            <a:pPr marL="0" indent="0" algn="l">
              <a:lnSpc>
                <a:spcPts val="1950"/>
              </a:lnSpc>
              <a:buNone/>
            </a:pPr>
            <a:r>
              <a:rPr lang="en-US" sz="1550" b="1" dirty="0">
                <a:solidFill>
                  <a:srgbClr val="F4CAB8"/>
                </a:solidFill>
                <a:latin typeface="Brygada 1918 Bold" pitchFamily="34" charset="0"/>
                <a:ea typeface="Brygada 1918 Bold" pitchFamily="34" charset="-122"/>
                <a:cs typeface="Brygada 1918 Bold" pitchFamily="34" charset="-120"/>
              </a:rPr>
              <a:t>Modelos VAR</a:t>
            </a:r>
            <a:endParaRPr lang="en-US" sz="1550" dirty="0"/>
          </a:p>
        </p:txBody>
      </p:sp>
      <p:sp>
        <p:nvSpPr>
          <p:cNvPr id="16" name="Text 9"/>
          <p:cNvSpPr/>
          <p:nvPr/>
        </p:nvSpPr>
        <p:spPr>
          <a:xfrm>
            <a:off x="7464981" y="6826568"/>
            <a:ext cx="6266378" cy="479584"/>
          </a:xfrm>
          <a:prstGeom prst="rect">
            <a:avLst/>
          </a:prstGeom>
          <a:noFill/>
          <a:ln/>
        </p:spPr>
        <p:txBody>
          <a:bodyPr wrap="square" lIns="0" tIns="0" rIns="0" bIns="0" rtlCol="0" anchor="t"/>
          <a:lstStyle/>
          <a:p>
            <a:pPr marL="0" indent="0" algn="l">
              <a:lnSpc>
                <a:spcPts val="1850"/>
              </a:lnSpc>
              <a:buNone/>
            </a:pPr>
            <a:r>
              <a:rPr lang="en-US" sz="1150" dirty="0">
                <a:solidFill>
                  <a:srgbClr val="F4CAB8"/>
                </a:solidFill>
                <a:latin typeface="Montserrat Medium" pitchFamily="34" charset="0"/>
                <a:ea typeface="Montserrat Medium" pitchFamily="34" charset="-122"/>
                <a:cs typeface="Montserrat Medium" pitchFamily="34" charset="-120"/>
              </a:rPr>
              <a:t>Permiten analizar la interdependencia entre múltiples series temporales, como el comportamiento de diferentes mercados financieros.</a:t>
            </a:r>
            <a:endParaRPr lang="en-US" sz="1150" dirty="0"/>
          </a:p>
        </p:txBody>
      </p:sp>
      <p:pic>
        <p:nvPicPr>
          <p:cNvPr id="17" name="Picture 2" descr="Bolsa de Valores de Quito Sociedad Anónima | Capacitación">
            <a:extLst>
              <a:ext uri="{FF2B5EF4-FFF2-40B4-BE49-F238E27FC236}">
                <a16:creationId xmlns:a16="http://schemas.microsoft.com/office/drawing/2014/main" id="{011BBF33-E5DD-D254-C57A-E8B6E001EC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9260" y="2080260"/>
            <a:ext cx="11022449"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Definiciones Clave en Series Temporales</a:t>
            </a:r>
            <a:endParaRPr lang="en-US" sz="4450" dirty="0"/>
          </a:p>
        </p:txBody>
      </p:sp>
      <p:sp>
        <p:nvSpPr>
          <p:cNvPr id="3" name="Text 1"/>
          <p:cNvSpPr/>
          <p:nvPr/>
        </p:nvSpPr>
        <p:spPr>
          <a:xfrm>
            <a:off x="749260" y="3221950"/>
            <a:ext cx="13131879"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Para comprender a fondo el análisis de series temporales, es crucial familiarizarse con conceptos fundamentales que nos permitirán modelar y pronosticar con mayor precisión.</a:t>
            </a:r>
            <a:endParaRPr lang="en-US" sz="1650" dirty="0"/>
          </a:p>
        </p:txBody>
      </p:sp>
      <p:sp>
        <p:nvSpPr>
          <p:cNvPr id="4" name="Shape 2"/>
          <p:cNvSpPr/>
          <p:nvPr/>
        </p:nvSpPr>
        <p:spPr>
          <a:xfrm>
            <a:off x="749260" y="4147661"/>
            <a:ext cx="4234577" cy="2001560"/>
          </a:xfrm>
          <a:prstGeom prst="roundRect">
            <a:avLst>
              <a:gd name="adj" fmla="val 7309"/>
            </a:avLst>
          </a:prstGeom>
          <a:solidFill>
            <a:srgbClr val="5C2438"/>
          </a:solidFill>
          <a:ln w="30480">
            <a:solidFill>
              <a:srgbClr val="662E42"/>
            </a:solidFill>
            <a:prstDash val="solid"/>
          </a:ln>
        </p:spPr>
        <p:txBody>
          <a:bodyPr/>
          <a:lstStyle/>
          <a:p>
            <a:endParaRPr lang="es-EC"/>
          </a:p>
        </p:txBody>
      </p:sp>
      <p:sp>
        <p:nvSpPr>
          <p:cNvPr id="5" name="Shape 3"/>
          <p:cNvSpPr/>
          <p:nvPr/>
        </p:nvSpPr>
        <p:spPr>
          <a:xfrm>
            <a:off x="718780" y="4147661"/>
            <a:ext cx="121920" cy="2001560"/>
          </a:xfrm>
          <a:prstGeom prst="roundRect">
            <a:avLst>
              <a:gd name="adj" fmla="val 26342"/>
            </a:avLst>
          </a:prstGeom>
          <a:solidFill>
            <a:srgbClr val="FFB393"/>
          </a:solidFill>
          <a:ln/>
        </p:spPr>
        <p:txBody>
          <a:bodyPr/>
          <a:lstStyle/>
          <a:p>
            <a:endParaRPr lang="es-EC"/>
          </a:p>
        </p:txBody>
      </p:sp>
      <p:sp>
        <p:nvSpPr>
          <p:cNvPr id="6" name="Text 4"/>
          <p:cNvSpPr/>
          <p:nvPr/>
        </p:nvSpPr>
        <p:spPr>
          <a:xfrm>
            <a:off x="1085255" y="4392216"/>
            <a:ext cx="3072646"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Observación Continua</a:t>
            </a:r>
            <a:endParaRPr lang="en-US" sz="2200" dirty="0"/>
          </a:p>
        </p:txBody>
      </p:sp>
      <p:sp>
        <p:nvSpPr>
          <p:cNvPr id="7" name="Text 5"/>
          <p:cNvSpPr/>
          <p:nvPr/>
        </p:nvSpPr>
        <p:spPr>
          <a:xfrm>
            <a:off x="1085255" y="4877395"/>
            <a:ext cx="3654028"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Recopilación sistemática de datos a lo largo del tiempo.</a:t>
            </a:r>
            <a:endParaRPr lang="en-US" sz="1650" dirty="0"/>
          </a:p>
        </p:txBody>
      </p:sp>
      <p:sp>
        <p:nvSpPr>
          <p:cNvPr id="8" name="Shape 6"/>
          <p:cNvSpPr/>
          <p:nvPr/>
        </p:nvSpPr>
        <p:spPr>
          <a:xfrm>
            <a:off x="5197912" y="4147661"/>
            <a:ext cx="4234577" cy="2001560"/>
          </a:xfrm>
          <a:prstGeom prst="roundRect">
            <a:avLst>
              <a:gd name="adj" fmla="val 7309"/>
            </a:avLst>
          </a:prstGeom>
          <a:solidFill>
            <a:srgbClr val="5C2438"/>
          </a:solidFill>
          <a:ln w="30480">
            <a:solidFill>
              <a:srgbClr val="662E42"/>
            </a:solidFill>
            <a:prstDash val="solid"/>
          </a:ln>
        </p:spPr>
        <p:txBody>
          <a:bodyPr/>
          <a:lstStyle/>
          <a:p>
            <a:endParaRPr lang="es-EC"/>
          </a:p>
        </p:txBody>
      </p:sp>
      <p:sp>
        <p:nvSpPr>
          <p:cNvPr id="9" name="Shape 7"/>
          <p:cNvSpPr/>
          <p:nvPr/>
        </p:nvSpPr>
        <p:spPr>
          <a:xfrm>
            <a:off x="5167432" y="4147661"/>
            <a:ext cx="121920" cy="2001560"/>
          </a:xfrm>
          <a:prstGeom prst="roundRect">
            <a:avLst>
              <a:gd name="adj" fmla="val 26342"/>
            </a:avLst>
          </a:prstGeom>
          <a:solidFill>
            <a:srgbClr val="FFB393"/>
          </a:solidFill>
          <a:ln/>
        </p:spPr>
        <p:txBody>
          <a:bodyPr/>
          <a:lstStyle/>
          <a:p>
            <a:endParaRPr lang="es-EC"/>
          </a:p>
        </p:txBody>
      </p:sp>
      <p:sp>
        <p:nvSpPr>
          <p:cNvPr id="10" name="Text 8"/>
          <p:cNvSpPr/>
          <p:nvPr/>
        </p:nvSpPr>
        <p:spPr>
          <a:xfrm>
            <a:off x="5533906" y="4392216"/>
            <a:ext cx="3024902"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Intervalos Constantes</a:t>
            </a:r>
            <a:endParaRPr lang="en-US" sz="2200" dirty="0"/>
          </a:p>
        </p:txBody>
      </p:sp>
      <p:sp>
        <p:nvSpPr>
          <p:cNvPr id="11" name="Text 9"/>
          <p:cNvSpPr/>
          <p:nvPr/>
        </p:nvSpPr>
        <p:spPr>
          <a:xfrm>
            <a:off x="5533906" y="4877395"/>
            <a:ext cx="3654028"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Mediciones realizadas en periodos fijos y regulares.</a:t>
            </a:r>
            <a:endParaRPr lang="en-US" sz="1650" dirty="0"/>
          </a:p>
        </p:txBody>
      </p:sp>
      <p:sp>
        <p:nvSpPr>
          <p:cNvPr id="12" name="Shape 10"/>
          <p:cNvSpPr/>
          <p:nvPr/>
        </p:nvSpPr>
        <p:spPr>
          <a:xfrm>
            <a:off x="9646563" y="4147661"/>
            <a:ext cx="4234577" cy="2001560"/>
          </a:xfrm>
          <a:prstGeom prst="roundRect">
            <a:avLst>
              <a:gd name="adj" fmla="val 7309"/>
            </a:avLst>
          </a:prstGeom>
          <a:solidFill>
            <a:srgbClr val="5C2438"/>
          </a:solidFill>
          <a:ln w="30480">
            <a:solidFill>
              <a:srgbClr val="662E42"/>
            </a:solidFill>
            <a:prstDash val="solid"/>
          </a:ln>
        </p:spPr>
        <p:txBody>
          <a:bodyPr/>
          <a:lstStyle/>
          <a:p>
            <a:endParaRPr lang="es-EC"/>
          </a:p>
        </p:txBody>
      </p:sp>
      <p:sp>
        <p:nvSpPr>
          <p:cNvPr id="13" name="Shape 11"/>
          <p:cNvSpPr/>
          <p:nvPr/>
        </p:nvSpPr>
        <p:spPr>
          <a:xfrm>
            <a:off x="9616083" y="4147661"/>
            <a:ext cx="121920" cy="2001560"/>
          </a:xfrm>
          <a:prstGeom prst="roundRect">
            <a:avLst>
              <a:gd name="adj" fmla="val 26342"/>
            </a:avLst>
          </a:prstGeom>
          <a:solidFill>
            <a:srgbClr val="FFB393"/>
          </a:solidFill>
          <a:ln/>
        </p:spPr>
        <p:txBody>
          <a:bodyPr/>
          <a:lstStyle/>
          <a:p>
            <a:endParaRPr lang="es-EC"/>
          </a:p>
        </p:txBody>
      </p:sp>
      <p:sp>
        <p:nvSpPr>
          <p:cNvPr id="14" name="Text 12"/>
          <p:cNvSpPr/>
          <p:nvPr/>
        </p:nvSpPr>
        <p:spPr>
          <a:xfrm>
            <a:off x="9982557" y="4392216"/>
            <a:ext cx="3202424"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Dependencia Temporal</a:t>
            </a:r>
            <a:endParaRPr lang="en-US" sz="2200" dirty="0"/>
          </a:p>
        </p:txBody>
      </p:sp>
      <p:sp>
        <p:nvSpPr>
          <p:cNvPr id="15" name="Text 13"/>
          <p:cNvSpPr/>
          <p:nvPr/>
        </p:nvSpPr>
        <p:spPr>
          <a:xfrm>
            <a:off x="9982557" y="4877395"/>
            <a:ext cx="3654028"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Los valores presentes están influenciados por los valores pasados.</a:t>
            </a:r>
            <a:endParaRPr lang="en-US" sz="1650" dirty="0"/>
          </a:p>
        </p:txBody>
      </p:sp>
      <p:pic>
        <p:nvPicPr>
          <p:cNvPr id="16" name="Picture 2" descr="Bolsa de Valores de Quito Sociedad Anónima | Capacitación">
            <a:extLst>
              <a:ext uri="{FF2B5EF4-FFF2-40B4-BE49-F238E27FC236}">
                <a16:creationId xmlns:a16="http://schemas.microsoft.com/office/drawing/2014/main" id="{2C3028E5-0851-F1AA-F9D5-40C92C463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60" y="601147"/>
            <a:ext cx="7645479" cy="1141809"/>
          </a:xfrm>
          <a:prstGeom prst="rect">
            <a:avLst/>
          </a:prstGeom>
          <a:noFill/>
          <a:ln/>
        </p:spPr>
        <p:txBody>
          <a:bodyPr wrap="square" lIns="0" tIns="0" rIns="0" bIns="0" rtlCol="0" anchor="t"/>
          <a:lstStyle/>
          <a:p>
            <a:pPr marL="0" indent="0" algn="l">
              <a:lnSpc>
                <a:spcPts val="4450"/>
              </a:lnSpc>
              <a:buNone/>
            </a:pPr>
            <a:r>
              <a:rPr lang="en-US" sz="3550" b="1" dirty="0">
                <a:solidFill>
                  <a:srgbClr val="FFB393"/>
                </a:solidFill>
                <a:latin typeface="Brygada 1918 Bold" pitchFamily="34" charset="0"/>
                <a:ea typeface="Brygada 1918 Bold" pitchFamily="34" charset="-122"/>
                <a:cs typeface="Brygada 1918 Bold" pitchFamily="34" charset="-120"/>
              </a:rPr>
              <a:t>Ruido Blanco: La Base de la Aleatoriedad</a:t>
            </a:r>
            <a:endParaRPr lang="en-US" sz="3550" dirty="0"/>
          </a:p>
        </p:txBody>
      </p:sp>
      <p:sp>
        <p:nvSpPr>
          <p:cNvPr id="4" name="Shape 1"/>
          <p:cNvSpPr/>
          <p:nvPr/>
        </p:nvSpPr>
        <p:spPr>
          <a:xfrm>
            <a:off x="749260" y="1999774"/>
            <a:ext cx="7645479" cy="1278731"/>
          </a:xfrm>
          <a:prstGeom prst="roundRect">
            <a:avLst>
              <a:gd name="adj" fmla="val 2009"/>
            </a:avLst>
          </a:prstGeom>
          <a:solidFill>
            <a:srgbClr val="4D1529"/>
          </a:solidFill>
          <a:ln/>
        </p:spPr>
        <p:txBody>
          <a:bodyPr/>
          <a:lstStyle/>
          <a:p>
            <a:endParaRPr lang="es-EC"/>
          </a:p>
        </p:txBody>
      </p:sp>
      <p:sp>
        <p:nvSpPr>
          <p:cNvPr id="5" name="Text 2"/>
          <p:cNvSpPr/>
          <p:nvPr/>
        </p:nvSpPr>
        <p:spPr>
          <a:xfrm>
            <a:off x="920472" y="2170986"/>
            <a:ext cx="2283738" cy="285393"/>
          </a:xfrm>
          <a:prstGeom prst="rect">
            <a:avLst/>
          </a:prstGeom>
          <a:noFill/>
          <a:ln/>
        </p:spPr>
        <p:txBody>
          <a:bodyPr wrap="none" lIns="0" tIns="0" rIns="0" bIns="0" rtlCol="0" anchor="t"/>
          <a:lstStyle/>
          <a:p>
            <a:pPr marL="0" indent="0" algn="l">
              <a:lnSpc>
                <a:spcPts val="2200"/>
              </a:lnSpc>
              <a:buNone/>
            </a:pPr>
            <a:r>
              <a:rPr lang="en-US" sz="1750" b="1" dirty="0">
                <a:solidFill>
                  <a:srgbClr val="F4CAB8"/>
                </a:solidFill>
                <a:latin typeface="Brygada 1918 Bold" pitchFamily="34" charset="0"/>
                <a:ea typeface="Brygada 1918 Bold" pitchFamily="34" charset="-122"/>
                <a:cs typeface="Brygada 1918 Bold" pitchFamily="34" charset="-120"/>
              </a:rPr>
              <a:t>Sin Patrón Definido</a:t>
            </a:r>
            <a:endParaRPr lang="en-US" sz="1750" dirty="0"/>
          </a:p>
        </p:txBody>
      </p:sp>
      <p:sp>
        <p:nvSpPr>
          <p:cNvPr id="6" name="Text 3"/>
          <p:cNvSpPr/>
          <p:nvPr/>
        </p:nvSpPr>
        <p:spPr>
          <a:xfrm>
            <a:off x="920472" y="2559129"/>
            <a:ext cx="7303056" cy="548164"/>
          </a:xfrm>
          <a:prstGeom prst="rect">
            <a:avLst/>
          </a:prstGeom>
          <a:noFill/>
          <a:ln/>
        </p:spPr>
        <p:txBody>
          <a:bodyPr wrap="square" lIns="0" tIns="0" rIns="0" bIns="0" rtlCol="0" anchor="t"/>
          <a:lstStyle/>
          <a:p>
            <a:pPr marL="0" indent="0" algn="l">
              <a:lnSpc>
                <a:spcPts val="2150"/>
              </a:lnSpc>
              <a:buNone/>
            </a:pPr>
            <a:r>
              <a:rPr lang="en-US" sz="1300" dirty="0">
                <a:solidFill>
                  <a:srgbClr val="F4CAB8"/>
                </a:solidFill>
                <a:latin typeface="Montserrat Medium" pitchFamily="34" charset="0"/>
                <a:ea typeface="Montserrat Medium" pitchFamily="34" charset="-122"/>
                <a:cs typeface="Montserrat Medium" pitchFamily="34" charset="-120"/>
              </a:rPr>
              <a:t>Es una serie temporal donde los datos no exhiben ninguna estructura o patrón predecible.</a:t>
            </a:r>
            <a:endParaRPr lang="en-US" sz="1300" dirty="0"/>
          </a:p>
        </p:txBody>
      </p:sp>
      <p:sp>
        <p:nvSpPr>
          <p:cNvPr id="7" name="Shape 4"/>
          <p:cNvSpPr/>
          <p:nvPr/>
        </p:nvSpPr>
        <p:spPr>
          <a:xfrm>
            <a:off x="749260" y="3449717"/>
            <a:ext cx="7645479" cy="1278731"/>
          </a:xfrm>
          <a:prstGeom prst="roundRect">
            <a:avLst>
              <a:gd name="adj" fmla="val 2009"/>
            </a:avLst>
          </a:prstGeom>
          <a:solidFill>
            <a:srgbClr val="4D1529"/>
          </a:solidFill>
          <a:ln/>
        </p:spPr>
        <p:txBody>
          <a:bodyPr/>
          <a:lstStyle/>
          <a:p>
            <a:endParaRPr lang="es-EC"/>
          </a:p>
        </p:txBody>
      </p:sp>
      <p:sp>
        <p:nvSpPr>
          <p:cNvPr id="8" name="Text 5"/>
          <p:cNvSpPr/>
          <p:nvPr/>
        </p:nvSpPr>
        <p:spPr>
          <a:xfrm>
            <a:off x="920472" y="3620929"/>
            <a:ext cx="2283738" cy="285393"/>
          </a:xfrm>
          <a:prstGeom prst="rect">
            <a:avLst/>
          </a:prstGeom>
          <a:noFill/>
          <a:ln/>
        </p:spPr>
        <p:txBody>
          <a:bodyPr wrap="none" lIns="0" tIns="0" rIns="0" bIns="0" rtlCol="0" anchor="t"/>
          <a:lstStyle/>
          <a:p>
            <a:pPr marL="0" indent="0" algn="l">
              <a:lnSpc>
                <a:spcPts val="2200"/>
              </a:lnSpc>
              <a:buNone/>
            </a:pPr>
            <a:r>
              <a:rPr lang="en-US" sz="1750" b="1" dirty="0">
                <a:solidFill>
                  <a:srgbClr val="F4CAB8"/>
                </a:solidFill>
                <a:latin typeface="Brygada 1918 Bold" pitchFamily="34" charset="0"/>
                <a:ea typeface="Brygada 1918 Bold" pitchFamily="34" charset="-122"/>
                <a:cs typeface="Brygada 1918 Bold" pitchFamily="34" charset="-120"/>
              </a:rPr>
              <a:t>Media Constante</a:t>
            </a:r>
            <a:endParaRPr lang="en-US" sz="1750" dirty="0"/>
          </a:p>
        </p:txBody>
      </p:sp>
      <p:sp>
        <p:nvSpPr>
          <p:cNvPr id="9" name="Text 6"/>
          <p:cNvSpPr/>
          <p:nvPr/>
        </p:nvSpPr>
        <p:spPr>
          <a:xfrm>
            <a:off x="920472" y="4009073"/>
            <a:ext cx="7303056" cy="548164"/>
          </a:xfrm>
          <a:prstGeom prst="rect">
            <a:avLst/>
          </a:prstGeom>
          <a:noFill/>
          <a:ln/>
        </p:spPr>
        <p:txBody>
          <a:bodyPr wrap="square" lIns="0" tIns="0" rIns="0" bIns="0" rtlCol="0" anchor="t"/>
          <a:lstStyle/>
          <a:p>
            <a:pPr marL="0" indent="0" algn="l">
              <a:lnSpc>
                <a:spcPts val="2150"/>
              </a:lnSpc>
              <a:buNone/>
            </a:pPr>
            <a:r>
              <a:rPr lang="en-US" sz="1300" dirty="0">
                <a:solidFill>
                  <a:srgbClr val="F4CAB8"/>
                </a:solidFill>
                <a:latin typeface="Montserrat Medium" pitchFamily="34" charset="0"/>
                <a:ea typeface="Montserrat Medium" pitchFamily="34" charset="-122"/>
                <a:cs typeface="Montserrat Medium" pitchFamily="34" charset="-120"/>
              </a:rPr>
              <a:t>El promedio de los datos permanece estable a lo largo del tiempo, sin fluctuaciones significativas.</a:t>
            </a:r>
            <a:endParaRPr lang="en-US" sz="1300" dirty="0"/>
          </a:p>
        </p:txBody>
      </p:sp>
      <p:sp>
        <p:nvSpPr>
          <p:cNvPr id="10" name="Shape 7"/>
          <p:cNvSpPr/>
          <p:nvPr/>
        </p:nvSpPr>
        <p:spPr>
          <a:xfrm>
            <a:off x="749260" y="4899660"/>
            <a:ext cx="7645479" cy="1278731"/>
          </a:xfrm>
          <a:prstGeom prst="roundRect">
            <a:avLst>
              <a:gd name="adj" fmla="val 2009"/>
            </a:avLst>
          </a:prstGeom>
          <a:solidFill>
            <a:srgbClr val="4D1529"/>
          </a:solidFill>
          <a:ln/>
        </p:spPr>
        <p:txBody>
          <a:bodyPr/>
          <a:lstStyle/>
          <a:p>
            <a:endParaRPr lang="es-EC"/>
          </a:p>
        </p:txBody>
      </p:sp>
      <p:sp>
        <p:nvSpPr>
          <p:cNvPr id="11" name="Text 8"/>
          <p:cNvSpPr/>
          <p:nvPr/>
        </p:nvSpPr>
        <p:spPr>
          <a:xfrm>
            <a:off x="920472" y="5070872"/>
            <a:ext cx="2283738" cy="285393"/>
          </a:xfrm>
          <a:prstGeom prst="rect">
            <a:avLst/>
          </a:prstGeom>
          <a:noFill/>
          <a:ln/>
        </p:spPr>
        <p:txBody>
          <a:bodyPr wrap="none" lIns="0" tIns="0" rIns="0" bIns="0" rtlCol="0" anchor="t"/>
          <a:lstStyle/>
          <a:p>
            <a:pPr marL="0" indent="0" algn="l">
              <a:lnSpc>
                <a:spcPts val="2200"/>
              </a:lnSpc>
              <a:buNone/>
            </a:pPr>
            <a:r>
              <a:rPr lang="en-US" sz="1750" b="1" dirty="0">
                <a:solidFill>
                  <a:srgbClr val="F4CAB8"/>
                </a:solidFill>
                <a:latin typeface="Brygada 1918 Bold" pitchFamily="34" charset="0"/>
                <a:ea typeface="Brygada 1918 Bold" pitchFamily="34" charset="-122"/>
                <a:cs typeface="Brygada 1918 Bold" pitchFamily="34" charset="-120"/>
              </a:rPr>
              <a:t>Varianza Uniforme</a:t>
            </a:r>
            <a:endParaRPr lang="en-US" sz="1750" dirty="0"/>
          </a:p>
        </p:txBody>
      </p:sp>
      <p:sp>
        <p:nvSpPr>
          <p:cNvPr id="12" name="Text 9"/>
          <p:cNvSpPr/>
          <p:nvPr/>
        </p:nvSpPr>
        <p:spPr>
          <a:xfrm>
            <a:off x="920472" y="5459016"/>
            <a:ext cx="7303056" cy="548164"/>
          </a:xfrm>
          <a:prstGeom prst="rect">
            <a:avLst/>
          </a:prstGeom>
          <a:noFill/>
          <a:ln/>
        </p:spPr>
        <p:txBody>
          <a:bodyPr wrap="square" lIns="0" tIns="0" rIns="0" bIns="0" rtlCol="0" anchor="t"/>
          <a:lstStyle/>
          <a:p>
            <a:pPr marL="0" indent="0" algn="l">
              <a:lnSpc>
                <a:spcPts val="2150"/>
              </a:lnSpc>
              <a:buNone/>
            </a:pPr>
            <a:r>
              <a:rPr lang="en-US" sz="1300" dirty="0">
                <a:solidFill>
                  <a:srgbClr val="F4CAB8"/>
                </a:solidFill>
                <a:latin typeface="Montserrat Medium" pitchFamily="34" charset="0"/>
                <a:ea typeface="Montserrat Medium" pitchFamily="34" charset="-122"/>
                <a:cs typeface="Montserrat Medium" pitchFamily="34" charset="-120"/>
              </a:rPr>
              <a:t>La dispersión de los datos alrededor de la media se mantiene constante, indicando homogeneidad.</a:t>
            </a:r>
            <a:endParaRPr lang="en-US" sz="1300" dirty="0"/>
          </a:p>
        </p:txBody>
      </p:sp>
      <p:sp>
        <p:nvSpPr>
          <p:cNvPr id="13" name="Shape 10"/>
          <p:cNvSpPr/>
          <p:nvPr/>
        </p:nvSpPr>
        <p:spPr>
          <a:xfrm>
            <a:off x="749260" y="6349603"/>
            <a:ext cx="7645479" cy="1278731"/>
          </a:xfrm>
          <a:prstGeom prst="roundRect">
            <a:avLst>
              <a:gd name="adj" fmla="val 2009"/>
            </a:avLst>
          </a:prstGeom>
          <a:solidFill>
            <a:srgbClr val="4D1529"/>
          </a:solidFill>
          <a:ln/>
        </p:spPr>
        <p:txBody>
          <a:bodyPr/>
          <a:lstStyle/>
          <a:p>
            <a:endParaRPr lang="es-EC"/>
          </a:p>
        </p:txBody>
      </p:sp>
      <p:sp>
        <p:nvSpPr>
          <p:cNvPr id="14" name="Text 11"/>
          <p:cNvSpPr/>
          <p:nvPr/>
        </p:nvSpPr>
        <p:spPr>
          <a:xfrm>
            <a:off x="920472" y="6520815"/>
            <a:ext cx="2438281" cy="285393"/>
          </a:xfrm>
          <a:prstGeom prst="rect">
            <a:avLst/>
          </a:prstGeom>
          <a:noFill/>
          <a:ln/>
        </p:spPr>
        <p:txBody>
          <a:bodyPr wrap="none" lIns="0" tIns="0" rIns="0" bIns="0" rtlCol="0" anchor="t"/>
          <a:lstStyle/>
          <a:p>
            <a:pPr marL="0" indent="0" algn="l">
              <a:lnSpc>
                <a:spcPts val="2200"/>
              </a:lnSpc>
              <a:buNone/>
            </a:pPr>
            <a:r>
              <a:rPr lang="en-US" sz="1750" b="1" dirty="0">
                <a:solidFill>
                  <a:srgbClr val="F4CAB8"/>
                </a:solidFill>
                <a:latin typeface="Brygada 1918 Bold" pitchFamily="34" charset="0"/>
                <a:ea typeface="Brygada 1918 Bold" pitchFamily="34" charset="-122"/>
                <a:cs typeface="Brygada 1918 Bold" pitchFamily="34" charset="-120"/>
              </a:rPr>
              <a:t>Sin Autocorrelaciones</a:t>
            </a:r>
            <a:endParaRPr lang="en-US" sz="1750" dirty="0"/>
          </a:p>
        </p:txBody>
      </p:sp>
      <p:sp>
        <p:nvSpPr>
          <p:cNvPr id="15" name="Text 12"/>
          <p:cNvSpPr/>
          <p:nvPr/>
        </p:nvSpPr>
        <p:spPr>
          <a:xfrm>
            <a:off x="920472" y="6908959"/>
            <a:ext cx="7303056" cy="548164"/>
          </a:xfrm>
          <a:prstGeom prst="rect">
            <a:avLst/>
          </a:prstGeom>
          <a:noFill/>
          <a:ln/>
        </p:spPr>
        <p:txBody>
          <a:bodyPr wrap="square" lIns="0" tIns="0" rIns="0" bIns="0" rtlCol="0" anchor="t"/>
          <a:lstStyle/>
          <a:p>
            <a:pPr marL="0" indent="0" algn="l">
              <a:lnSpc>
                <a:spcPts val="2150"/>
              </a:lnSpc>
              <a:buNone/>
            </a:pPr>
            <a:r>
              <a:rPr lang="en-US" sz="1300" dirty="0">
                <a:solidFill>
                  <a:srgbClr val="F4CAB8"/>
                </a:solidFill>
                <a:latin typeface="Montserrat Medium" pitchFamily="34" charset="0"/>
                <a:ea typeface="Montserrat Medium" pitchFamily="34" charset="-122"/>
                <a:cs typeface="Montserrat Medium" pitchFamily="34" charset="-120"/>
              </a:rPr>
              <a:t>No hay relación lineal entre los valores de la serie en diferentes puntos del tiempo, lo que significa que cada observación es independiente.</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6287"/>
          </a:xfrm>
          <a:prstGeom prst="rect">
            <a:avLst/>
          </a:prstGeom>
        </p:spPr>
      </p:pic>
      <p:sp>
        <p:nvSpPr>
          <p:cNvPr id="3" name="Text 0"/>
          <p:cNvSpPr/>
          <p:nvPr/>
        </p:nvSpPr>
        <p:spPr>
          <a:xfrm>
            <a:off x="749260" y="3510320"/>
            <a:ext cx="12626935"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Caminata Aleatoria: Persistencia en el Tiempo</a:t>
            </a:r>
            <a:endParaRPr lang="en-US" sz="4450" dirty="0"/>
          </a:p>
        </p:txBody>
      </p:sp>
      <p:sp>
        <p:nvSpPr>
          <p:cNvPr id="4" name="Text 1"/>
          <p:cNvSpPr/>
          <p:nvPr/>
        </p:nvSpPr>
        <p:spPr>
          <a:xfrm>
            <a:off x="1070372" y="4785836"/>
            <a:ext cx="12810768"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Una caminata aleatoria es una serie temporal donde los valores persisten en el tiempo, y las diferencias entre períodos se asemejan a un ruido blanco.</a:t>
            </a:r>
            <a:endParaRPr lang="en-US" sz="1650" dirty="0"/>
          </a:p>
        </p:txBody>
      </p:sp>
      <p:sp>
        <p:nvSpPr>
          <p:cNvPr id="5" name="Shape 2"/>
          <p:cNvSpPr/>
          <p:nvPr/>
        </p:nvSpPr>
        <p:spPr>
          <a:xfrm>
            <a:off x="749260" y="4544973"/>
            <a:ext cx="30480" cy="1166574"/>
          </a:xfrm>
          <a:prstGeom prst="rect">
            <a:avLst/>
          </a:prstGeom>
          <a:solidFill>
            <a:srgbClr val="FFB393"/>
          </a:solidFill>
          <a:ln/>
        </p:spPr>
        <p:txBody>
          <a:bodyPr/>
          <a:lstStyle/>
          <a:p>
            <a:endParaRPr lang="es-EC"/>
          </a:p>
        </p:txBody>
      </p:sp>
      <p:sp>
        <p:nvSpPr>
          <p:cNvPr id="6" name="Text 3"/>
          <p:cNvSpPr/>
          <p:nvPr/>
        </p:nvSpPr>
        <p:spPr>
          <a:xfrm>
            <a:off x="749260" y="6032659"/>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La Mejor Predicción</a:t>
            </a:r>
            <a:endParaRPr lang="en-US" sz="2200" dirty="0"/>
          </a:p>
        </p:txBody>
      </p:sp>
      <p:sp>
        <p:nvSpPr>
          <p:cNvPr id="7" name="Text 4"/>
          <p:cNvSpPr/>
          <p:nvPr/>
        </p:nvSpPr>
        <p:spPr>
          <a:xfrm>
            <a:off x="749260" y="6710601"/>
            <a:ext cx="13131879"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En una caminata aleatoria, la mejor estimación para el valor futuro de una variable es su valor actual. Esto implica que los precios de hoy son el mejor predictor de los precios de mañana.</a:t>
            </a:r>
            <a:endParaRPr lang="en-US" sz="1650" dirty="0"/>
          </a:p>
        </p:txBody>
      </p:sp>
      <p:pic>
        <p:nvPicPr>
          <p:cNvPr id="8" name="Picture 2" descr="Bolsa de Valores de Quito Sociedad Anónima | Capacitación">
            <a:extLst>
              <a:ext uri="{FF2B5EF4-FFF2-40B4-BE49-F238E27FC236}">
                <a16:creationId xmlns:a16="http://schemas.microsoft.com/office/drawing/2014/main" id="{66EAB889-C9E1-12DA-407C-C353C78B6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1402A8B-FAE0-F420-4273-7B3F7B444B41}"/>
                  </a:ext>
                </a:extLst>
              </p:cNvPr>
              <p:cNvSpPr txBox="1"/>
              <p:nvPr/>
            </p:nvSpPr>
            <p:spPr>
              <a:xfrm>
                <a:off x="5006568" y="5900087"/>
                <a:ext cx="14178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C" i="1" smtClean="0">
                              <a:solidFill>
                                <a:schemeClr val="bg1"/>
                              </a:solidFill>
                              <a:latin typeface="Cambria Math" panose="02040503050406030204" pitchFamily="18" charset="0"/>
                            </a:rPr>
                          </m:ctrlPr>
                        </m:sSubPr>
                        <m:e>
                          <m:r>
                            <a:rPr lang="es-ES" b="0" i="1" smtClean="0">
                              <a:solidFill>
                                <a:schemeClr val="bg1"/>
                              </a:solidFill>
                              <a:latin typeface="Cambria Math" panose="02040503050406030204" pitchFamily="18" charset="0"/>
                            </a:rPr>
                            <m:t>𝑌</m:t>
                          </m:r>
                        </m:e>
                        <m:sub>
                          <m:r>
                            <a:rPr lang="es-ES" b="0" i="1" smtClean="0">
                              <a:solidFill>
                                <a:schemeClr val="bg1"/>
                              </a:solidFill>
                              <a:latin typeface="Cambria Math" panose="02040503050406030204" pitchFamily="18" charset="0"/>
                            </a:rPr>
                            <m:t>𝑡</m:t>
                          </m:r>
                        </m:sub>
                      </m:sSub>
                      <m:r>
                        <a:rPr lang="es-ES" b="0" i="1" smtClean="0">
                          <a:solidFill>
                            <a:schemeClr val="bg1"/>
                          </a:solidFill>
                          <a:latin typeface="Cambria Math" panose="02040503050406030204" pitchFamily="18" charset="0"/>
                        </a:rPr>
                        <m:t>=</m:t>
                      </m:r>
                      <m:sSub>
                        <m:sSubPr>
                          <m:ctrlPr>
                            <a:rPr lang="es-ES" b="0" i="1" smtClean="0">
                              <a:solidFill>
                                <a:schemeClr val="bg1"/>
                              </a:solidFill>
                              <a:latin typeface="Cambria Math" panose="02040503050406030204" pitchFamily="18" charset="0"/>
                            </a:rPr>
                          </m:ctrlPr>
                        </m:sSubPr>
                        <m:e>
                          <m:r>
                            <a:rPr lang="es-ES" b="0" i="1" smtClean="0">
                              <a:solidFill>
                                <a:schemeClr val="bg1"/>
                              </a:solidFill>
                              <a:latin typeface="Cambria Math" panose="02040503050406030204" pitchFamily="18" charset="0"/>
                            </a:rPr>
                            <m:t>𝑌</m:t>
                          </m:r>
                        </m:e>
                        <m:sub>
                          <m:r>
                            <a:rPr lang="es-ES" b="0" i="1" smtClean="0">
                              <a:solidFill>
                                <a:schemeClr val="bg1"/>
                              </a:solidFill>
                              <a:latin typeface="Cambria Math" panose="02040503050406030204" pitchFamily="18" charset="0"/>
                            </a:rPr>
                            <m:t>𝑡</m:t>
                          </m:r>
                          <m:r>
                            <a:rPr lang="es-ES" b="0" i="1" smtClean="0">
                              <a:solidFill>
                                <a:schemeClr val="bg1"/>
                              </a:solidFill>
                              <a:latin typeface="Cambria Math" panose="02040503050406030204" pitchFamily="18" charset="0"/>
                            </a:rPr>
                            <m:t>−1</m:t>
                          </m:r>
                        </m:sub>
                      </m:sSub>
                      <m:r>
                        <a:rPr lang="es-ES" b="0" i="1" smtClean="0">
                          <a:solidFill>
                            <a:schemeClr val="bg1"/>
                          </a:solidFill>
                          <a:latin typeface="Cambria Math" panose="02040503050406030204" pitchFamily="18" charset="0"/>
                        </a:rPr>
                        <m:t>+</m:t>
                      </m:r>
                      <m:sSub>
                        <m:sSubPr>
                          <m:ctrlPr>
                            <a:rPr lang="es-ES" b="0" i="1" smtClean="0">
                              <a:solidFill>
                                <a:schemeClr val="bg1"/>
                              </a:solidFill>
                              <a:latin typeface="Cambria Math" panose="02040503050406030204" pitchFamily="18" charset="0"/>
                            </a:rPr>
                          </m:ctrlPr>
                        </m:sSubPr>
                        <m:e>
                          <m:r>
                            <a:rPr lang="es-ES" b="0" i="1" smtClean="0">
                              <a:solidFill>
                                <a:schemeClr val="bg1"/>
                              </a:solidFill>
                              <a:latin typeface="Cambria Math" panose="02040503050406030204" pitchFamily="18" charset="0"/>
                              <a:ea typeface="Cambria Math" panose="02040503050406030204" pitchFamily="18" charset="0"/>
                            </a:rPr>
                            <m:t>𝜀</m:t>
                          </m:r>
                        </m:e>
                        <m:sub>
                          <m:r>
                            <a:rPr lang="es-ES" b="0" i="1" smtClean="0">
                              <a:solidFill>
                                <a:schemeClr val="bg1"/>
                              </a:solidFill>
                              <a:latin typeface="Cambria Math" panose="02040503050406030204" pitchFamily="18" charset="0"/>
                            </a:rPr>
                            <m:t>𝑡</m:t>
                          </m:r>
                        </m:sub>
                      </m:sSub>
                    </m:oMath>
                  </m:oMathPara>
                </a14:m>
                <a:endParaRPr lang="es-EC" dirty="0">
                  <a:solidFill>
                    <a:schemeClr val="bg1"/>
                  </a:solidFill>
                </a:endParaRPr>
              </a:p>
            </p:txBody>
          </p:sp>
        </mc:Choice>
        <mc:Fallback xmlns="">
          <p:sp>
            <p:nvSpPr>
              <p:cNvPr id="9" name="CuadroTexto 8">
                <a:extLst>
                  <a:ext uri="{FF2B5EF4-FFF2-40B4-BE49-F238E27FC236}">
                    <a16:creationId xmlns:a16="http://schemas.microsoft.com/office/drawing/2014/main" id="{E1402A8B-FAE0-F420-4273-7B3F7B444B41}"/>
                  </a:ext>
                </a:extLst>
              </p:cNvPr>
              <p:cNvSpPr txBox="1">
                <a:spLocks noRot="1" noChangeAspect="1" noMove="1" noResize="1" noEditPoints="1" noAdjustHandles="1" noChangeArrowheads="1" noChangeShapeType="1" noTextEdit="1"/>
              </p:cNvSpPr>
              <p:nvPr/>
            </p:nvSpPr>
            <p:spPr>
              <a:xfrm>
                <a:off x="5006568" y="5900087"/>
                <a:ext cx="1417824" cy="276999"/>
              </a:xfrm>
              <a:prstGeom prst="rect">
                <a:avLst/>
              </a:prstGeom>
              <a:blipFill>
                <a:blip r:embed="rId5"/>
                <a:stretch>
                  <a:fillRect l="-3433" b="-15556"/>
                </a:stretch>
              </a:blipFill>
            </p:spPr>
            <p:txBody>
              <a:bodyPr/>
              <a:lstStyle/>
              <a:p>
                <a:r>
                  <a:rPr lang="es-EC">
                    <a:noFill/>
                  </a:rPr>
                  <a:t> </a:t>
                </a:r>
              </a:p>
            </p:txBody>
          </p:sp>
        </mc:Fallback>
      </mc:AlternateContent>
      <p:grpSp>
        <p:nvGrpSpPr>
          <p:cNvPr id="10" name="Grupo 9">
            <a:extLst>
              <a:ext uri="{FF2B5EF4-FFF2-40B4-BE49-F238E27FC236}">
                <a16:creationId xmlns:a16="http://schemas.microsoft.com/office/drawing/2014/main" id="{4F7DAD09-C0D3-A2DA-31D7-9578E4F0AEB8}"/>
              </a:ext>
            </a:extLst>
          </p:cNvPr>
          <p:cNvGrpSpPr/>
          <p:nvPr/>
        </p:nvGrpSpPr>
        <p:grpSpPr>
          <a:xfrm>
            <a:off x="4116629" y="6552145"/>
            <a:ext cx="3197701" cy="91510"/>
            <a:chOff x="8451604" y="3548693"/>
            <a:chExt cx="3197701" cy="91510"/>
          </a:xfrm>
        </p:grpSpPr>
        <p:cxnSp>
          <p:nvCxnSpPr>
            <p:cNvPr id="11" name="Conector recto de flecha 10">
              <a:extLst>
                <a:ext uri="{FF2B5EF4-FFF2-40B4-BE49-F238E27FC236}">
                  <a16:creationId xmlns:a16="http://schemas.microsoft.com/office/drawing/2014/main" id="{94D6F0E5-C74A-A646-5F08-A253FB003548}"/>
                </a:ext>
              </a:extLst>
            </p:cNvPr>
            <p:cNvCxnSpPr/>
            <p:nvPr/>
          </p:nvCxnSpPr>
          <p:spPr>
            <a:xfrm>
              <a:off x="8451604" y="3594411"/>
              <a:ext cx="3197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Elipse 11">
              <a:extLst>
                <a:ext uri="{FF2B5EF4-FFF2-40B4-BE49-F238E27FC236}">
                  <a16:creationId xmlns:a16="http://schemas.microsoft.com/office/drawing/2014/main" id="{4F059D85-436B-D0CA-DA1C-DB7DF5727D37}"/>
                </a:ext>
              </a:extLst>
            </p:cNvPr>
            <p:cNvSpPr/>
            <p:nvPr/>
          </p:nvSpPr>
          <p:spPr>
            <a:xfrm>
              <a:off x="9072659" y="3548696"/>
              <a:ext cx="79916" cy="914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solidFill>
                  <a:schemeClr val="bg1"/>
                </a:solidFill>
              </a:endParaRPr>
            </a:p>
          </p:txBody>
        </p:sp>
        <p:sp>
          <p:nvSpPr>
            <p:cNvPr id="13" name="Elipse 12">
              <a:extLst>
                <a:ext uri="{FF2B5EF4-FFF2-40B4-BE49-F238E27FC236}">
                  <a16:creationId xmlns:a16="http://schemas.microsoft.com/office/drawing/2014/main" id="{80639D02-4436-CCF4-4EB6-E1FB0AB96CCB}"/>
                </a:ext>
              </a:extLst>
            </p:cNvPr>
            <p:cNvSpPr/>
            <p:nvPr/>
          </p:nvSpPr>
          <p:spPr>
            <a:xfrm>
              <a:off x="9590292" y="3548769"/>
              <a:ext cx="79916" cy="914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solidFill>
                  <a:schemeClr val="bg1"/>
                </a:solidFill>
              </a:endParaRPr>
            </a:p>
          </p:txBody>
        </p:sp>
        <p:sp>
          <p:nvSpPr>
            <p:cNvPr id="14" name="Elipse 13">
              <a:extLst>
                <a:ext uri="{FF2B5EF4-FFF2-40B4-BE49-F238E27FC236}">
                  <a16:creationId xmlns:a16="http://schemas.microsoft.com/office/drawing/2014/main" id="{4541852F-858A-3CBA-0EBC-CD498CA8BC4C}"/>
                </a:ext>
              </a:extLst>
            </p:cNvPr>
            <p:cNvSpPr/>
            <p:nvPr/>
          </p:nvSpPr>
          <p:spPr>
            <a:xfrm>
              <a:off x="10102165" y="3548696"/>
              <a:ext cx="79916" cy="914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solidFill>
                  <a:schemeClr val="bg1"/>
                </a:solidFill>
              </a:endParaRPr>
            </a:p>
          </p:txBody>
        </p:sp>
        <p:sp>
          <p:nvSpPr>
            <p:cNvPr id="15" name="Elipse 14">
              <a:extLst>
                <a:ext uri="{FF2B5EF4-FFF2-40B4-BE49-F238E27FC236}">
                  <a16:creationId xmlns:a16="http://schemas.microsoft.com/office/drawing/2014/main" id="{2AA9C1EA-49E5-9B7B-B536-01ADDB8BFF2A}"/>
                </a:ext>
              </a:extLst>
            </p:cNvPr>
            <p:cNvSpPr/>
            <p:nvPr/>
          </p:nvSpPr>
          <p:spPr>
            <a:xfrm>
              <a:off x="10534122" y="3548693"/>
              <a:ext cx="79916" cy="914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solidFill>
                  <a:schemeClr val="bg1"/>
                </a:solidFill>
              </a:endParaRPr>
            </a:p>
          </p:txBody>
        </p:sp>
        <p:sp>
          <p:nvSpPr>
            <p:cNvPr id="16" name="Elipse 15">
              <a:extLst>
                <a:ext uri="{FF2B5EF4-FFF2-40B4-BE49-F238E27FC236}">
                  <a16:creationId xmlns:a16="http://schemas.microsoft.com/office/drawing/2014/main" id="{B4339E4A-E808-365D-3976-4D3B566224E1}"/>
                </a:ext>
              </a:extLst>
            </p:cNvPr>
            <p:cNvSpPr/>
            <p:nvPr/>
          </p:nvSpPr>
          <p:spPr>
            <a:xfrm>
              <a:off x="11006037" y="3548693"/>
              <a:ext cx="79916" cy="914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solidFill>
                  <a:schemeClr val="bg1"/>
                </a:solidFill>
              </a:endParaRPr>
            </a:p>
          </p:txBody>
        </p:sp>
      </p:grpSp>
      <p:sp>
        <p:nvSpPr>
          <p:cNvPr id="17" name="Elipse 16">
            <a:extLst>
              <a:ext uri="{FF2B5EF4-FFF2-40B4-BE49-F238E27FC236}">
                <a16:creationId xmlns:a16="http://schemas.microsoft.com/office/drawing/2014/main" id="{8DBF9D55-482C-1A8D-9AB7-D2F361F513CB}"/>
              </a:ext>
            </a:extLst>
          </p:cNvPr>
          <p:cNvSpPr/>
          <p:nvPr/>
        </p:nvSpPr>
        <p:spPr>
          <a:xfrm>
            <a:off x="6122947" y="5900087"/>
            <a:ext cx="377645" cy="32263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C">
              <a:solidFill>
                <a:schemeClr val="bg1"/>
              </a:solidFill>
            </a:endParaRP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7075A6E1-8E72-E3EE-6E05-C42495029C30}"/>
                  </a:ext>
                </a:extLst>
              </p:cNvPr>
              <p:cNvSpPr txBox="1"/>
              <p:nvPr/>
            </p:nvSpPr>
            <p:spPr>
              <a:xfrm>
                <a:off x="6122947" y="5065165"/>
                <a:ext cx="1824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C" i="1" smtClean="0">
                          <a:solidFill>
                            <a:schemeClr val="bg1"/>
                          </a:solidFill>
                          <a:latin typeface="Cambria Math" panose="02040503050406030204" pitchFamily="18" charset="0"/>
                          <a:ea typeface="Cambria Math" panose="02040503050406030204" pitchFamily="18" charset="0"/>
                        </a:rPr>
                        <m:t>~</m:t>
                      </m:r>
                      <m:r>
                        <a:rPr lang="es-ES" b="0" i="1" smtClean="0">
                          <a:solidFill>
                            <a:schemeClr val="bg1"/>
                          </a:solidFill>
                          <a:latin typeface="Cambria Math" panose="02040503050406030204" pitchFamily="18" charset="0"/>
                          <a:ea typeface="Cambria Math" panose="02040503050406030204" pitchFamily="18" charset="0"/>
                        </a:rPr>
                        <m:t>𝑅𝐵</m:t>
                      </m:r>
                      <m:r>
                        <a:rPr lang="es-ES" b="0" i="1" smtClean="0">
                          <a:solidFill>
                            <a:schemeClr val="bg1"/>
                          </a:solidFill>
                          <a:latin typeface="Cambria Math" panose="02040503050406030204" pitchFamily="18" charset="0"/>
                          <a:ea typeface="Cambria Math" panose="02040503050406030204" pitchFamily="18" charset="0"/>
                        </a:rPr>
                        <m:t>(</m:t>
                      </m:r>
                      <m:r>
                        <a:rPr lang="es-ES" b="0" i="1" smtClean="0">
                          <a:solidFill>
                            <a:schemeClr val="bg1"/>
                          </a:solidFill>
                          <a:latin typeface="Cambria Math" panose="02040503050406030204" pitchFamily="18" charset="0"/>
                          <a:ea typeface="Cambria Math" panose="02040503050406030204" pitchFamily="18" charset="0"/>
                        </a:rPr>
                        <m:t>𝜇</m:t>
                      </m:r>
                      <m:r>
                        <a:rPr lang="es-ES" b="0" i="1" smtClean="0">
                          <a:solidFill>
                            <a:schemeClr val="bg1"/>
                          </a:solidFill>
                          <a:latin typeface="Cambria Math" panose="02040503050406030204" pitchFamily="18" charset="0"/>
                          <a:ea typeface="Cambria Math" panose="02040503050406030204" pitchFamily="18" charset="0"/>
                        </a:rPr>
                        <m:t>,</m:t>
                      </m:r>
                      <m:sSup>
                        <m:sSupPr>
                          <m:ctrlPr>
                            <a:rPr lang="es-ES" b="0" i="1" smtClean="0">
                              <a:solidFill>
                                <a:schemeClr val="bg1"/>
                              </a:solidFill>
                              <a:latin typeface="Cambria Math" panose="02040503050406030204" pitchFamily="18" charset="0"/>
                              <a:ea typeface="Cambria Math" panose="02040503050406030204" pitchFamily="18" charset="0"/>
                            </a:rPr>
                          </m:ctrlPr>
                        </m:sSupPr>
                        <m:e>
                          <m:r>
                            <a:rPr lang="es-ES" b="0" i="1" smtClean="0">
                              <a:solidFill>
                                <a:schemeClr val="bg1"/>
                              </a:solidFill>
                              <a:latin typeface="Cambria Math" panose="02040503050406030204" pitchFamily="18" charset="0"/>
                              <a:ea typeface="Cambria Math" panose="02040503050406030204" pitchFamily="18" charset="0"/>
                            </a:rPr>
                            <m:t>𝜎</m:t>
                          </m:r>
                        </m:e>
                        <m:sup>
                          <m:r>
                            <a:rPr lang="es-ES" b="0" i="1" smtClean="0">
                              <a:solidFill>
                                <a:schemeClr val="bg1"/>
                              </a:solidFill>
                              <a:latin typeface="Cambria Math" panose="02040503050406030204" pitchFamily="18" charset="0"/>
                              <a:ea typeface="Cambria Math" panose="02040503050406030204" pitchFamily="18" charset="0"/>
                            </a:rPr>
                            <m:t>2</m:t>
                          </m:r>
                        </m:sup>
                      </m:sSup>
                      <m:r>
                        <a:rPr lang="es-ES" b="0" i="1" smtClean="0">
                          <a:solidFill>
                            <a:schemeClr val="bg1"/>
                          </a:solidFill>
                          <a:latin typeface="Cambria Math" panose="02040503050406030204" pitchFamily="18" charset="0"/>
                          <a:ea typeface="Cambria Math" panose="02040503050406030204" pitchFamily="18" charset="0"/>
                        </a:rPr>
                        <m:t>)</m:t>
                      </m:r>
                    </m:oMath>
                  </m:oMathPara>
                </a14:m>
                <a:endParaRPr lang="es-EC" dirty="0">
                  <a:solidFill>
                    <a:schemeClr val="bg1"/>
                  </a:solidFill>
                </a:endParaRPr>
              </a:p>
            </p:txBody>
          </p:sp>
        </mc:Choice>
        <mc:Fallback xmlns="">
          <p:sp>
            <p:nvSpPr>
              <p:cNvPr id="18" name="CuadroTexto 17">
                <a:extLst>
                  <a:ext uri="{FF2B5EF4-FFF2-40B4-BE49-F238E27FC236}">
                    <a16:creationId xmlns:a16="http://schemas.microsoft.com/office/drawing/2014/main" id="{7075A6E1-8E72-E3EE-6E05-C42495029C30}"/>
                  </a:ext>
                </a:extLst>
              </p:cNvPr>
              <p:cNvSpPr txBox="1">
                <a:spLocks noRot="1" noChangeAspect="1" noMove="1" noResize="1" noEditPoints="1" noAdjustHandles="1" noChangeArrowheads="1" noChangeShapeType="1" noTextEdit="1"/>
              </p:cNvSpPr>
              <p:nvPr/>
            </p:nvSpPr>
            <p:spPr>
              <a:xfrm>
                <a:off x="6122947" y="5065165"/>
                <a:ext cx="1824600" cy="369332"/>
              </a:xfrm>
              <a:prstGeom prst="rect">
                <a:avLst/>
              </a:prstGeom>
              <a:blipFill>
                <a:blip r:embed="rId6"/>
                <a:stretch>
                  <a:fillRect b="-13333"/>
                </a:stretch>
              </a:blipFill>
            </p:spPr>
            <p:txBody>
              <a:bodyPr/>
              <a:lstStyle/>
              <a:p>
                <a:r>
                  <a:rPr lang="es-EC">
                    <a:noFill/>
                  </a:rPr>
                  <a:t> </a:t>
                </a:r>
              </a:p>
            </p:txBody>
          </p:sp>
        </mc:Fallback>
      </mc:AlternateContent>
      <p:cxnSp>
        <p:nvCxnSpPr>
          <p:cNvPr id="19" name="Conector recto de flecha 18">
            <a:extLst>
              <a:ext uri="{FF2B5EF4-FFF2-40B4-BE49-F238E27FC236}">
                <a16:creationId xmlns:a16="http://schemas.microsoft.com/office/drawing/2014/main" id="{C28C9312-EFCB-E009-7C67-62D57F5FA120}"/>
              </a:ext>
            </a:extLst>
          </p:cNvPr>
          <p:cNvCxnSpPr/>
          <p:nvPr/>
        </p:nvCxnSpPr>
        <p:spPr>
          <a:xfrm flipV="1">
            <a:off x="6500592" y="5434497"/>
            <a:ext cx="325521" cy="465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9260" y="886897"/>
            <a:ext cx="12299990"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Estacionariedad Débil: Estabilidad Necesaria</a:t>
            </a:r>
            <a:endParaRPr lang="en-US" sz="4450" dirty="0"/>
          </a:p>
        </p:txBody>
      </p:sp>
      <p:sp>
        <p:nvSpPr>
          <p:cNvPr id="3" name="Text 1"/>
          <p:cNvSpPr/>
          <p:nvPr/>
        </p:nvSpPr>
        <p:spPr>
          <a:xfrm>
            <a:off x="749260" y="2114193"/>
            <a:ext cx="7670244" cy="2054543"/>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Una serie temporal se considera débilmente estacionaria si sus propiedades estadísticas, como la media y la varianza, permanecen constantes a lo largo del tiempo. Además, la covarianza entre dos puntos de la serie solo depende del tiempo que los separa, no de su posición en el tiempo. Esta condición es fundamental para la aplicación de muchos modelos econométricos.</a:t>
            </a:r>
            <a:endParaRPr lang="en-US" sz="1650" dirty="0"/>
          </a:p>
        </p:txBody>
      </p:sp>
      <p:sp>
        <p:nvSpPr>
          <p:cNvPr id="4" name="Text 2"/>
          <p:cNvSpPr/>
          <p:nvPr/>
        </p:nvSpPr>
        <p:spPr>
          <a:xfrm>
            <a:off x="749260" y="4361378"/>
            <a:ext cx="7670244"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chemeClr val="bg1"/>
                </a:solidFill>
                <a:latin typeface="Montserrat Medium" pitchFamily="34" charset="0"/>
                <a:ea typeface="Montserrat Medium" pitchFamily="34" charset="-122"/>
                <a:cs typeface="Montserrat Medium" pitchFamily="34" charset="-120"/>
              </a:rPr>
              <a:t>Media Constante: </a:t>
            </a:r>
            <a:r>
              <a:rPr lang="en-US" sz="1650" dirty="0">
                <a:solidFill>
                  <a:srgbClr val="F4CAB8"/>
                </a:solidFill>
                <a:latin typeface="Montserrat Medium" pitchFamily="34" charset="0"/>
                <a:ea typeface="Montserrat Medium" pitchFamily="34" charset="-122"/>
                <a:cs typeface="Montserrat Medium" pitchFamily="34" charset="-120"/>
              </a:rPr>
              <a:t>El promedio de la serie no cambia con el tiempo.</a:t>
            </a:r>
            <a:endParaRPr lang="en-US" sz="1650" dirty="0"/>
          </a:p>
        </p:txBody>
      </p:sp>
      <p:sp>
        <p:nvSpPr>
          <p:cNvPr id="5" name="Text 3"/>
          <p:cNvSpPr/>
          <p:nvPr/>
        </p:nvSpPr>
        <p:spPr>
          <a:xfrm>
            <a:off x="749260" y="4778692"/>
            <a:ext cx="7670244" cy="68484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chemeClr val="bg1"/>
                </a:solidFill>
                <a:latin typeface="Montserrat Medium" pitchFamily="34" charset="0"/>
                <a:ea typeface="Montserrat Medium" pitchFamily="34" charset="-122"/>
                <a:cs typeface="Montserrat Medium" pitchFamily="34" charset="-120"/>
              </a:rPr>
              <a:t>Varianza Constante: </a:t>
            </a:r>
            <a:r>
              <a:rPr lang="en-US" sz="1650" dirty="0">
                <a:solidFill>
                  <a:srgbClr val="F4CAB8"/>
                </a:solidFill>
                <a:latin typeface="Montserrat Medium" pitchFamily="34" charset="0"/>
                <a:ea typeface="Montserrat Medium" pitchFamily="34" charset="-122"/>
                <a:cs typeface="Montserrat Medium" pitchFamily="34" charset="-120"/>
              </a:rPr>
              <a:t>La variabilidad de la serie no fluctúa sistemáticamente.</a:t>
            </a:r>
            <a:endParaRPr lang="en-US" sz="1650" dirty="0"/>
          </a:p>
        </p:txBody>
      </p:sp>
      <p:sp>
        <p:nvSpPr>
          <p:cNvPr id="6" name="Text 4"/>
          <p:cNvSpPr/>
          <p:nvPr/>
        </p:nvSpPr>
        <p:spPr>
          <a:xfrm>
            <a:off x="749260" y="5538430"/>
            <a:ext cx="7670244" cy="68484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chemeClr val="bg1"/>
                </a:solidFill>
                <a:latin typeface="Montserrat Medium" pitchFamily="34" charset="0"/>
                <a:ea typeface="Montserrat Medium" pitchFamily="34" charset="-122"/>
                <a:cs typeface="Montserrat Medium" pitchFamily="34" charset="-120"/>
              </a:rPr>
              <a:t>No Tendencia ni Estacionalidad: </a:t>
            </a:r>
            <a:r>
              <a:rPr lang="en-US" sz="1650" dirty="0">
                <a:solidFill>
                  <a:srgbClr val="F4CAB8"/>
                </a:solidFill>
                <a:latin typeface="Montserrat Medium" pitchFamily="34" charset="0"/>
                <a:ea typeface="Montserrat Medium" pitchFamily="34" charset="-122"/>
                <a:cs typeface="Montserrat Medium" pitchFamily="34" charset="-120"/>
              </a:rPr>
              <a:t>Ausencia de patrones predecibles a largo plazo o ciclos repetitivos.</a:t>
            </a:r>
            <a:endParaRPr lang="en-US" sz="1650" dirty="0"/>
          </a:p>
        </p:txBody>
      </p:sp>
      <p:pic>
        <p:nvPicPr>
          <p:cNvPr id="7" name="Image 0" descr="preencoded.png"/>
          <p:cNvPicPr>
            <a:picLocks noChangeAspect="1"/>
          </p:cNvPicPr>
          <p:nvPr/>
        </p:nvPicPr>
        <p:blipFill>
          <a:blip r:embed="rId3"/>
          <a:stretch>
            <a:fillRect/>
          </a:stretch>
        </p:blipFill>
        <p:spPr>
          <a:xfrm>
            <a:off x="8949333" y="2162413"/>
            <a:ext cx="4939427" cy="4939427"/>
          </a:xfrm>
          <a:prstGeom prst="rect">
            <a:avLst/>
          </a:prstGeom>
        </p:spPr>
      </p:pic>
      <p:pic>
        <p:nvPicPr>
          <p:cNvPr id="8" name="Picture 2" descr="Bolsa de Valores de Quito Sociedad Anónima | Capacitación">
            <a:extLst>
              <a:ext uri="{FF2B5EF4-FFF2-40B4-BE49-F238E27FC236}">
                <a16:creationId xmlns:a16="http://schemas.microsoft.com/office/drawing/2014/main" id="{163145C1-22F5-2FCC-6506-1DA2AEA28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9260" y="886897"/>
            <a:ext cx="11515606"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Estacionariedad Estricta: Un Ideal Teórico</a:t>
            </a:r>
            <a:endParaRPr lang="en-US" sz="4450" dirty="0"/>
          </a:p>
        </p:txBody>
      </p:sp>
      <p:pic>
        <p:nvPicPr>
          <p:cNvPr id="3" name="Image 0" descr="preencoded.png"/>
          <p:cNvPicPr>
            <a:picLocks noChangeAspect="1"/>
          </p:cNvPicPr>
          <p:nvPr/>
        </p:nvPicPr>
        <p:blipFill>
          <a:blip r:embed="rId3"/>
          <a:stretch>
            <a:fillRect/>
          </a:stretch>
        </p:blipFill>
        <p:spPr>
          <a:xfrm>
            <a:off x="749260" y="2162413"/>
            <a:ext cx="4939427" cy="4939427"/>
          </a:xfrm>
          <a:prstGeom prst="rect">
            <a:avLst/>
          </a:prstGeom>
        </p:spPr>
      </p:pic>
      <p:sp>
        <p:nvSpPr>
          <p:cNvPr id="4" name="Text 1"/>
          <p:cNvSpPr/>
          <p:nvPr/>
        </p:nvSpPr>
        <p:spPr>
          <a:xfrm>
            <a:off x="6218515" y="2114193"/>
            <a:ext cx="7670244" cy="2054543"/>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estacionariedad estricta es una condición más rigurosa que la débil. Implica que la distribución de probabilidad conjunta de cualquier conjunto de observaciones de la serie no cambia con el desplazamiento en el tiempo. Es decir, todas las propiedades estadísticas, no solo la media y la varianza, son invariantes en el tiempo.</a:t>
            </a:r>
            <a:endParaRPr lang="en-US" sz="1650" dirty="0"/>
          </a:p>
        </p:txBody>
      </p:sp>
      <p:sp>
        <p:nvSpPr>
          <p:cNvPr id="5" name="Text 2"/>
          <p:cNvSpPr/>
          <p:nvPr/>
        </p:nvSpPr>
        <p:spPr>
          <a:xfrm>
            <a:off x="6218515" y="4361378"/>
            <a:ext cx="7670244" cy="68484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chemeClr val="bg1"/>
                </a:solidFill>
                <a:latin typeface="Montserrat Medium" pitchFamily="34" charset="0"/>
                <a:ea typeface="Montserrat Medium" pitchFamily="34" charset="-122"/>
                <a:cs typeface="Montserrat Medium" pitchFamily="34" charset="-120"/>
              </a:rPr>
              <a:t>Distribución Invariante: </a:t>
            </a:r>
            <a:r>
              <a:rPr lang="en-US" sz="1650" dirty="0">
                <a:solidFill>
                  <a:srgbClr val="F4CAB8"/>
                </a:solidFill>
                <a:latin typeface="Montserrat Medium" pitchFamily="34" charset="0"/>
                <a:ea typeface="Montserrat Medium" pitchFamily="34" charset="-122"/>
                <a:cs typeface="Montserrat Medium" pitchFamily="34" charset="-120"/>
              </a:rPr>
              <a:t>La forma de la distribución de probabilidad es idéntica en cualquier punto del tiempo.</a:t>
            </a:r>
            <a:endParaRPr lang="en-US" sz="1650" dirty="0"/>
          </a:p>
        </p:txBody>
      </p:sp>
      <p:sp>
        <p:nvSpPr>
          <p:cNvPr id="6" name="Text 3"/>
          <p:cNvSpPr/>
          <p:nvPr/>
        </p:nvSpPr>
        <p:spPr>
          <a:xfrm>
            <a:off x="6218515" y="5121116"/>
            <a:ext cx="7670244" cy="68484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chemeClr val="bg1"/>
                </a:solidFill>
                <a:latin typeface="Montserrat Medium" pitchFamily="34" charset="0"/>
                <a:ea typeface="Montserrat Medium" pitchFamily="34" charset="-122"/>
                <a:cs typeface="Montserrat Medium" pitchFamily="34" charset="-120"/>
              </a:rPr>
              <a:t>Propiedades Consistentes: </a:t>
            </a:r>
            <a:r>
              <a:rPr lang="en-US" sz="1650" dirty="0">
                <a:solidFill>
                  <a:srgbClr val="F4CAB8"/>
                </a:solidFill>
                <a:latin typeface="Montserrat Medium" pitchFamily="34" charset="0"/>
                <a:ea typeface="Montserrat Medium" pitchFamily="34" charset="-122"/>
                <a:cs typeface="Montserrat Medium" pitchFamily="34" charset="-120"/>
              </a:rPr>
              <a:t>Todos los momentos de la distribución (media, varianza, asimetría, curtosis) son constantes.</a:t>
            </a:r>
            <a:endParaRPr lang="en-US" sz="1650" dirty="0"/>
          </a:p>
        </p:txBody>
      </p:sp>
      <p:sp>
        <p:nvSpPr>
          <p:cNvPr id="7" name="Text 4"/>
          <p:cNvSpPr/>
          <p:nvPr/>
        </p:nvSpPr>
        <p:spPr>
          <a:xfrm>
            <a:off x="6218515" y="5880854"/>
            <a:ext cx="7670244" cy="1027271"/>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chemeClr val="bg1"/>
                </a:solidFill>
                <a:latin typeface="Montserrat Medium" pitchFamily="34" charset="0"/>
                <a:ea typeface="Montserrat Medium" pitchFamily="34" charset="-122"/>
                <a:cs typeface="Montserrat Medium" pitchFamily="34" charset="-120"/>
              </a:rPr>
              <a:t>Difícil de Encontrar: </a:t>
            </a:r>
            <a:r>
              <a:rPr lang="en-US" sz="1650" dirty="0">
                <a:solidFill>
                  <a:srgbClr val="F4CAB8"/>
                </a:solidFill>
                <a:latin typeface="Montserrat Medium" pitchFamily="34" charset="0"/>
                <a:ea typeface="Montserrat Medium" pitchFamily="34" charset="-122"/>
                <a:cs typeface="Montserrat Medium" pitchFamily="34" charset="-120"/>
              </a:rPr>
              <a:t>En la práctica, las series temporales rara vez cumplen esta condición de manera perfecta, siendo la estacionariedad débil un objetivo más realista para el modelado.</a:t>
            </a:r>
            <a:endParaRPr lang="en-US" sz="1650" dirty="0"/>
          </a:p>
        </p:txBody>
      </p:sp>
      <p:pic>
        <p:nvPicPr>
          <p:cNvPr id="8" name="Picture 2" descr="Bolsa de Valores de Quito Sociedad Anónima | Capacitación">
            <a:extLst>
              <a:ext uri="{FF2B5EF4-FFF2-40B4-BE49-F238E27FC236}">
                <a16:creationId xmlns:a16="http://schemas.microsoft.com/office/drawing/2014/main" id="{2618AE1A-0250-63E8-1841-558554FE4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9962C222-9188-B069-9A57-32720BD0A8A5}"/>
                  </a:ext>
                </a:extLst>
              </p:cNvPr>
              <p:cNvSpPr txBox="1"/>
              <p:nvPr/>
            </p:nvSpPr>
            <p:spPr>
              <a:xfrm>
                <a:off x="3018726" y="6300823"/>
                <a:ext cx="22492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ES" b="0" i="1" smtClean="0">
                              <a:solidFill>
                                <a:schemeClr val="bg1"/>
                              </a:solidFill>
                              <a:latin typeface="Cambria Math" panose="02040503050406030204" pitchFamily="18" charset="0"/>
                            </a:rPr>
                          </m:ctrlPr>
                        </m:dPr>
                        <m:e>
                          <m:sSub>
                            <m:sSubPr>
                              <m:ctrlPr>
                                <a:rPr lang="es-ES" b="0" i="1" smtClean="0">
                                  <a:solidFill>
                                    <a:schemeClr val="bg1"/>
                                  </a:solidFill>
                                  <a:latin typeface="Cambria Math" panose="02040503050406030204" pitchFamily="18" charset="0"/>
                                </a:rPr>
                              </m:ctrlPr>
                            </m:sSubPr>
                            <m:e>
                              <m:r>
                                <a:rPr lang="es-ES" b="0" i="1" smtClean="0">
                                  <a:solidFill>
                                    <a:schemeClr val="bg1"/>
                                  </a:solidFill>
                                  <a:latin typeface="Cambria Math" panose="02040503050406030204" pitchFamily="18" charset="0"/>
                                </a:rPr>
                                <m:t>𝑥</m:t>
                              </m:r>
                            </m:e>
                            <m:sub>
                              <m:r>
                                <a:rPr lang="es-ES" b="0" i="1" smtClean="0">
                                  <a:solidFill>
                                    <a:schemeClr val="bg1"/>
                                  </a:solidFill>
                                  <a:latin typeface="Cambria Math" panose="02040503050406030204" pitchFamily="18" charset="0"/>
                                </a:rPr>
                                <m:t>𝑡</m:t>
                              </m:r>
                            </m:sub>
                          </m:sSub>
                          <m:r>
                            <a:rPr lang="es-ES" b="0" i="1" smtClean="0">
                              <a:solidFill>
                                <a:schemeClr val="bg1"/>
                              </a:solidFill>
                              <a:latin typeface="Cambria Math" panose="02040503050406030204" pitchFamily="18" charset="0"/>
                            </a:rPr>
                            <m:t>,</m:t>
                          </m:r>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rPr>
                                <m:t>𝑥</m:t>
                              </m:r>
                            </m:e>
                            <m:sub>
                              <m:r>
                                <a:rPr lang="es-ES" i="1">
                                  <a:solidFill>
                                    <a:schemeClr val="bg1"/>
                                  </a:solidFill>
                                  <a:latin typeface="Cambria Math" panose="02040503050406030204" pitchFamily="18" charset="0"/>
                                </a:rPr>
                                <m:t>𝑡</m:t>
                              </m:r>
                              <m:r>
                                <a:rPr lang="es-ES" b="0" i="1" smtClean="0">
                                  <a:solidFill>
                                    <a:schemeClr val="bg1"/>
                                  </a:solidFill>
                                  <a:latin typeface="Cambria Math" panose="02040503050406030204" pitchFamily="18" charset="0"/>
                                </a:rPr>
                                <m:t>+</m:t>
                              </m:r>
                              <m:r>
                                <a:rPr lang="es-ES" b="0" i="1" smtClean="0">
                                  <a:solidFill>
                                    <a:schemeClr val="bg1"/>
                                  </a:solidFill>
                                  <a:latin typeface="Cambria Math" panose="02040503050406030204" pitchFamily="18" charset="0"/>
                                </a:rPr>
                                <m:t>𝑘</m:t>
                              </m:r>
                            </m:sub>
                          </m:sSub>
                        </m:e>
                      </m:d>
                      <m:r>
                        <a:rPr lang="es-ES" i="1">
                          <a:solidFill>
                            <a:schemeClr val="bg1"/>
                          </a:solidFill>
                          <a:latin typeface="Cambria Math" panose="02040503050406030204" pitchFamily="18" charset="0"/>
                          <a:ea typeface="Cambria Math" panose="02040503050406030204" pitchFamily="18" charset="0"/>
                        </a:rPr>
                        <m:t>~</m:t>
                      </m:r>
                      <m:r>
                        <a:rPr lang="es-ES" b="0" i="1" smtClean="0">
                          <a:solidFill>
                            <a:schemeClr val="bg1"/>
                          </a:solidFill>
                          <a:latin typeface="Cambria Math" panose="02040503050406030204" pitchFamily="18" charset="0"/>
                        </a:rPr>
                        <m:t>𝐷𝑖𝑠𝑡</m:t>
                      </m:r>
                      <m:r>
                        <a:rPr lang="es-ES" b="0" i="1" smtClean="0">
                          <a:solidFill>
                            <a:schemeClr val="bg1"/>
                          </a:solidFill>
                          <a:latin typeface="Cambria Math" panose="02040503050406030204" pitchFamily="18" charset="0"/>
                        </a:rPr>
                        <m:t>(</m:t>
                      </m:r>
                      <m:r>
                        <a:rPr lang="es-ES" b="0" i="1" smtClean="0">
                          <a:solidFill>
                            <a:schemeClr val="bg1"/>
                          </a:solidFill>
                          <a:latin typeface="Cambria Math" panose="02040503050406030204" pitchFamily="18" charset="0"/>
                          <a:ea typeface="Cambria Math" panose="02040503050406030204" pitchFamily="18" charset="0"/>
                        </a:rPr>
                        <m:t>𝜇</m:t>
                      </m:r>
                      <m:r>
                        <a:rPr lang="es-ES" b="0" i="1" smtClean="0">
                          <a:solidFill>
                            <a:schemeClr val="bg1"/>
                          </a:solidFill>
                          <a:latin typeface="Cambria Math" panose="02040503050406030204" pitchFamily="18" charset="0"/>
                          <a:ea typeface="Cambria Math" panose="02040503050406030204" pitchFamily="18" charset="0"/>
                        </a:rPr>
                        <m:t>,</m:t>
                      </m:r>
                      <m:sSup>
                        <m:sSupPr>
                          <m:ctrlPr>
                            <a:rPr lang="es-ES" b="0" i="1" smtClean="0">
                              <a:solidFill>
                                <a:schemeClr val="bg1"/>
                              </a:solidFill>
                              <a:latin typeface="Cambria Math" panose="02040503050406030204" pitchFamily="18" charset="0"/>
                              <a:ea typeface="Cambria Math" panose="02040503050406030204" pitchFamily="18" charset="0"/>
                            </a:rPr>
                          </m:ctrlPr>
                        </m:sSupPr>
                        <m:e>
                          <m:r>
                            <a:rPr lang="es-ES" b="0" i="1" smtClean="0">
                              <a:solidFill>
                                <a:schemeClr val="bg1"/>
                              </a:solidFill>
                              <a:latin typeface="Cambria Math" panose="02040503050406030204" pitchFamily="18" charset="0"/>
                              <a:ea typeface="Cambria Math" panose="02040503050406030204" pitchFamily="18" charset="0"/>
                            </a:rPr>
                            <m:t>𝜎</m:t>
                          </m:r>
                        </m:e>
                        <m:sup>
                          <m:r>
                            <a:rPr lang="es-ES" b="0" i="1" smtClean="0">
                              <a:solidFill>
                                <a:schemeClr val="bg1"/>
                              </a:solidFill>
                              <a:latin typeface="Cambria Math" panose="02040503050406030204" pitchFamily="18" charset="0"/>
                              <a:ea typeface="Cambria Math" panose="02040503050406030204" pitchFamily="18" charset="0"/>
                            </a:rPr>
                            <m:t>2</m:t>
                          </m:r>
                        </m:sup>
                      </m:sSup>
                      <m:r>
                        <a:rPr lang="es-ES" b="0" i="1" smtClean="0">
                          <a:solidFill>
                            <a:schemeClr val="bg1"/>
                          </a:solidFill>
                          <a:latin typeface="Cambria Math" panose="02040503050406030204" pitchFamily="18" charset="0"/>
                        </a:rPr>
                        <m:t>)</m:t>
                      </m:r>
                    </m:oMath>
                  </m:oMathPara>
                </a14:m>
                <a:endParaRPr lang="es-EC" dirty="0">
                  <a:solidFill>
                    <a:schemeClr val="bg1"/>
                  </a:solidFill>
                </a:endParaRPr>
              </a:p>
            </p:txBody>
          </p:sp>
        </mc:Choice>
        <mc:Fallback xmlns="">
          <p:sp>
            <p:nvSpPr>
              <p:cNvPr id="9" name="CuadroTexto 8">
                <a:extLst>
                  <a:ext uri="{FF2B5EF4-FFF2-40B4-BE49-F238E27FC236}">
                    <a16:creationId xmlns:a16="http://schemas.microsoft.com/office/drawing/2014/main" id="{9962C222-9188-B069-9A57-32720BD0A8A5}"/>
                  </a:ext>
                </a:extLst>
              </p:cNvPr>
              <p:cNvSpPr txBox="1">
                <a:spLocks noRot="1" noChangeAspect="1" noMove="1" noResize="1" noEditPoints="1" noAdjustHandles="1" noChangeArrowheads="1" noChangeShapeType="1" noTextEdit="1"/>
              </p:cNvSpPr>
              <p:nvPr/>
            </p:nvSpPr>
            <p:spPr>
              <a:xfrm>
                <a:off x="3018726" y="6300823"/>
                <a:ext cx="2249205" cy="276999"/>
              </a:xfrm>
              <a:prstGeom prst="rect">
                <a:avLst/>
              </a:prstGeom>
              <a:blipFill>
                <a:blip r:embed="rId5"/>
                <a:stretch>
                  <a:fillRect t="-4444" r="-3523" b="-35556"/>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6BA1F101-C2B0-7E83-65D8-2AF37EE46DE7}"/>
                  </a:ext>
                </a:extLst>
              </p:cNvPr>
              <p:cNvSpPr txBox="1"/>
              <p:nvPr/>
            </p:nvSpPr>
            <p:spPr>
              <a:xfrm>
                <a:off x="3018725" y="6720244"/>
                <a:ext cx="2669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ES" b="0" i="1" smtClean="0">
                              <a:solidFill>
                                <a:schemeClr val="bg1"/>
                              </a:solidFill>
                              <a:latin typeface="Cambria Math" panose="02040503050406030204" pitchFamily="18" charset="0"/>
                            </a:rPr>
                          </m:ctrlPr>
                        </m:dPr>
                        <m:e>
                          <m:sSub>
                            <m:sSubPr>
                              <m:ctrlPr>
                                <a:rPr lang="es-ES" b="0" i="1" smtClean="0">
                                  <a:solidFill>
                                    <a:schemeClr val="bg1"/>
                                  </a:solidFill>
                                  <a:latin typeface="Cambria Math" panose="02040503050406030204" pitchFamily="18" charset="0"/>
                                </a:rPr>
                              </m:ctrlPr>
                            </m:sSubPr>
                            <m:e>
                              <m:r>
                                <a:rPr lang="es-ES" b="0" i="1" smtClean="0">
                                  <a:solidFill>
                                    <a:schemeClr val="bg1"/>
                                  </a:solidFill>
                                  <a:latin typeface="Cambria Math" panose="02040503050406030204" pitchFamily="18" charset="0"/>
                                </a:rPr>
                                <m:t>𝑥</m:t>
                              </m:r>
                            </m:e>
                            <m:sub>
                              <m:r>
                                <a:rPr lang="es-ES" b="0" i="1" smtClean="0">
                                  <a:solidFill>
                                    <a:schemeClr val="bg1"/>
                                  </a:solidFill>
                                  <a:latin typeface="Cambria Math" panose="02040503050406030204" pitchFamily="18" charset="0"/>
                                </a:rPr>
                                <m:t>𝑡</m:t>
                              </m:r>
                              <m:r>
                                <a:rPr lang="es-ES" b="0" i="1" smtClean="0">
                                  <a:solidFill>
                                    <a:schemeClr val="bg1"/>
                                  </a:solidFill>
                                  <a:latin typeface="Cambria Math" panose="02040503050406030204" pitchFamily="18" charset="0"/>
                                </a:rPr>
                                <m:t>+</m:t>
                              </m:r>
                              <m:r>
                                <a:rPr lang="es-ES" b="0" i="1" smtClean="0">
                                  <a:solidFill>
                                    <a:schemeClr val="bg1"/>
                                  </a:solidFill>
                                  <a:latin typeface="Cambria Math" panose="02040503050406030204" pitchFamily="18" charset="0"/>
                                  <a:ea typeface="Cambria Math" panose="02040503050406030204" pitchFamily="18" charset="0"/>
                                </a:rPr>
                                <m:t>𝜏</m:t>
                              </m:r>
                            </m:sub>
                          </m:sSub>
                          <m:r>
                            <a:rPr lang="es-ES" b="0" i="1" smtClean="0">
                              <a:solidFill>
                                <a:schemeClr val="bg1"/>
                              </a:solidFill>
                              <a:latin typeface="Cambria Math" panose="02040503050406030204" pitchFamily="18" charset="0"/>
                            </a:rPr>
                            <m:t>,</m:t>
                          </m:r>
                          <m:sSub>
                            <m:sSubPr>
                              <m:ctrlPr>
                                <a:rPr lang="es-ES" i="1">
                                  <a:solidFill>
                                    <a:schemeClr val="bg1"/>
                                  </a:solidFill>
                                  <a:latin typeface="Cambria Math" panose="02040503050406030204" pitchFamily="18" charset="0"/>
                                </a:rPr>
                              </m:ctrlPr>
                            </m:sSubPr>
                            <m:e>
                              <m:r>
                                <a:rPr lang="es-ES" i="1">
                                  <a:solidFill>
                                    <a:schemeClr val="bg1"/>
                                  </a:solidFill>
                                  <a:latin typeface="Cambria Math" panose="02040503050406030204" pitchFamily="18" charset="0"/>
                                </a:rPr>
                                <m:t>𝑥</m:t>
                              </m:r>
                            </m:e>
                            <m:sub>
                              <m:r>
                                <a:rPr lang="es-ES" i="1">
                                  <a:solidFill>
                                    <a:schemeClr val="bg1"/>
                                  </a:solidFill>
                                  <a:latin typeface="Cambria Math" panose="02040503050406030204" pitchFamily="18" charset="0"/>
                                </a:rPr>
                                <m:t>𝑡</m:t>
                              </m:r>
                              <m:r>
                                <a:rPr lang="es-ES" b="0" i="1" smtClean="0">
                                  <a:solidFill>
                                    <a:schemeClr val="bg1"/>
                                  </a:solidFill>
                                  <a:latin typeface="Cambria Math" panose="02040503050406030204" pitchFamily="18" charset="0"/>
                                </a:rPr>
                                <m:t>+</m:t>
                              </m:r>
                              <m:r>
                                <a:rPr lang="es-ES" b="0" i="1" smtClean="0">
                                  <a:solidFill>
                                    <a:schemeClr val="bg1"/>
                                  </a:solidFill>
                                  <a:latin typeface="Cambria Math" panose="02040503050406030204" pitchFamily="18" charset="0"/>
                                </a:rPr>
                                <m:t>𝑘</m:t>
                              </m:r>
                              <m:r>
                                <a:rPr lang="es-ES" b="0" i="1" smtClean="0">
                                  <a:solidFill>
                                    <a:schemeClr val="bg1"/>
                                  </a:solidFill>
                                  <a:latin typeface="Cambria Math" panose="02040503050406030204" pitchFamily="18" charset="0"/>
                                </a:rPr>
                                <m:t>+</m:t>
                              </m:r>
                              <m:r>
                                <a:rPr lang="es-ES" b="0" i="1" smtClean="0">
                                  <a:solidFill>
                                    <a:schemeClr val="bg1"/>
                                  </a:solidFill>
                                  <a:latin typeface="Cambria Math" panose="02040503050406030204" pitchFamily="18" charset="0"/>
                                  <a:ea typeface="Cambria Math" panose="02040503050406030204" pitchFamily="18" charset="0"/>
                                </a:rPr>
                                <m:t>𝜏</m:t>
                              </m:r>
                            </m:sub>
                          </m:sSub>
                        </m:e>
                      </m:d>
                      <m:r>
                        <a:rPr lang="es-ES" i="1">
                          <a:solidFill>
                            <a:schemeClr val="bg1"/>
                          </a:solidFill>
                          <a:latin typeface="Cambria Math" panose="02040503050406030204" pitchFamily="18" charset="0"/>
                          <a:ea typeface="Cambria Math" panose="02040503050406030204" pitchFamily="18" charset="0"/>
                        </a:rPr>
                        <m:t>~</m:t>
                      </m:r>
                      <m:r>
                        <a:rPr lang="es-ES" b="0" i="1" smtClean="0">
                          <a:solidFill>
                            <a:schemeClr val="bg1"/>
                          </a:solidFill>
                          <a:latin typeface="Cambria Math" panose="02040503050406030204" pitchFamily="18" charset="0"/>
                        </a:rPr>
                        <m:t>𝐷𝑖𝑠𝑡</m:t>
                      </m:r>
                      <m:r>
                        <a:rPr lang="es-ES" b="0" i="1" smtClean="0">
                          <a:solidFill>
                            <a:schemeClr val="bg1"/>
                          </a:solidFill>
                          <a:latin typeface="Cambria Math" panose="02040503050406030204" pitchFamily="18" charset="0"/>
                        </a:rPr>
                        <m:t>(</m:t>
                      </m:r>
                      <m:r>
                        <a:rPr lang="es-ES" b="0" i="1" smtClean="0">
                          <a:solidFill>
                            <a:schemeClr val="bg1"/>
                          </a:solidFill>
                          <a:latin typeface="Cambria Math" panose="02040503050406030204" pitchFamily="18" charset="0"/>
                          <a:ea typeface="Cambria Math" panose="02040503050406030204" pitchFamily="18" charset="0"/>
                        </a:rPr>
                        <m:t>𝜇</m:t>
                      </m:r>
                      <m:r>
                        <a:rPr lang="es-ES" b="0" i="1" smtClean="0">
                          <a:solidFill>
                            <a:schemeClr val="bg1"/>
                          </a:solidFill>
                          <a:latin typeface="Cambria Math" panose="02040503050406030204" pitchFamily="18" charset="0"/>
                          <a:ea typeface="Cambria Math" panose="02040503050406030204" pitchFamily="18" charset="0"/>
                        </a:rPr>
                        <m:t>,</m:t>
                      </m:r>
                      <m:sSup>
                        <m:sSupPr>
                          <m:ctrlPr>
                            <a:rPr lang="es-ES" b="0" i="1" smtClean="0">
                              <a:solidFill>
                                <a:schemeClr val="bg1"/>
                              </a:solidFill>
                              <a:latin typeface="Cambria Math" panose="02040503050406030204" pitchFamily="18" charset="0"/>
                              <a:ea typeface="Cambria Math" panose="02040503050406030204" pitchFamily="18" charset="0"/>
                            </a:rPr>
                          </m:ctrlPr>
                        </m:sSupPr>
                        <m:e>
                          <m:r>
                            <a:rPr lang="es-ES" b="0" i="1" smtClean="0">
                              <a:solidFill>
                                <a:schemeClr val="bg1"/>
                              </a:solidFill>
                              <a:latin typeface="Cambria Math" panose="02040503050406030204" pitchFamily="18" charset="0"/>
                              <a:ea typeface="Cambria Math" panose="02040503050406030204" pitchFamily="18" charset="0"/>
                            </a:rPr>
                            <m:t>𝜎</m:t>
                          </m:r>
                        </m:e>
                        <m:sup>
                          <m:r>
                            <a:rPr lang="es-ES" b="0" i="1" smtClean="0">
                              <a:solidFill>
                                <a:schemeClr val="bg1"/>
                              </a:solidFill>
                              <a:latin typeface="Cambria Math" panose="02040503050406030204" pitchFamily="18" charset="0"/>
                              <a:ea typeface="Cambria Math" panose="02040503050406030204" pitchFamily="18" charset="0"/>
                            </a:rPr>
                            <m:t>2</m:t>
                          </m:r>
                        </m:sup>
                      </m:sSup>
                      <m:r>
                        <a:rPr lang="es-ES" b="0" i="1" smtClean="0">
                          <a:solidFill>
                            <a:schemeClr val="bg1"/>
                          </a:solidFill>
                          <a:latin typeface="Cambria Math" panose="02040503050406030204" pitchFamily="18" charset="0"/>
                        </a:rPr>
                        <m:t>)</m:t>
                      </m:r>
                    </m:oMath>
                  </m:oMathPara>
                </a14:m>
                <a:endParaRPr lang="es-EC" dirty="0">
                  <a:solidFill>
                    <a:schemeClr val="bg1"/>
                  </a:solidFill>
                </a:endParaRPr>
              </a:p>
            </p:txBody>
          </p:sp>
        </mc:Choice>
        <mc:Fallback xmlns="">
          <p:sp>
            <p:nvSpPr>
              <p:cNvPr id="10" name="CuadroTexto 9">
                <a:extLst>
                  <a:ext uri="{FF2B5EF4-FFF2-40B4-BE49-F238E27FC236}">
                    <a16:creationId xmlns:a16="http://schemas.microsoft.com/office/drawing/2014/main" id="{6BA1F101-C2B0-7E83-65D8-2AF37EE46DE7}"/>
                  </a:ext>
                </a:extLst>
              </p:cNvPr>
              <p:cNvSpPr txBox="1">
                <a:spLocks noRot="1" noChangeAspect="1" noMove="1" noResize="1" noEditPoints="1" noAdjustHandles="1" noChangeArrowheads="1" noChangeShapeType="1" noTextEdit="1"/>
              </p:cNvSpPr>
              <p:nvPr/>
            </p:nvSpPr>
            <p:spPr>
              <a:xfrm>
                <a:off x="3018725" y="6720244"/>
                <a:ext cx="2669962" cy="276999"/>
              </a:xfrm>
              <a:prstGeom prst="rect">
                <a:avLst/>
              </a:prstGeom>
              <a:blipFill>
                <a:blip r:embed="rId6"/>
                <a:stretch>
                  <a:fillRect t="-2174" r="-2740" b="-32609"/>
                </a:stretch>
              </a:blipFill>
            </p:spPr>
            <p:txBody>
              <a:bodyPr/>
              <a:lstStyle/>
              <a:p>
                <a:r>
                  <a:rPr lang="es-EC">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714494"/>
            <a:ext cx="7645479" cy="1284684"/>
          </a:xfrm>
          <a:prstGeom prst="rect">
            <a:avLst/>
          </a:prstGeom>
          <a:noFill/>
          <a:ln/>
        </p:spPr>
        <p:txBody>
          <a:bodyPr wrap="square" lIns="0" tIns="0" rIns="0" bIns="0" rtlCol="0" anchor="t"/>
          <a:lstStyle/>
          <a:p>
            <a:pPr marL="0" indent="0" algn="l">
              <a:lnSpc>
                <a:spcPts val="5050"/>
              </a:lnSpc>
              <a:buNone/>
            </a:pPr>
            <a:r>
              <a:rPr lang="en-US" sz="4000" b="1" dirty="0">
                <a:solidFill>
                  <a:srgbClr val="FFB393"/>
                </a:solidFill>
                <a:latin typeface="Brygada 1918 Bold" pitchFamily="34" charset="0"/>
                <a:ea typeface="Brygada 1918 Bold" pitchFamily="34" charset="-122"/>
                <a:cs typeface="Brygada 1918 Bold" pitchFamily="34" charset="-120"/>
              </a:rPr>
              <a:t>Prueba de Dickey-Fuller: Detectando la Estacionariedad</a:t>
            </a:r>
            <a:endParaRPr lang="en-US" sz="4000" dirty="0"/>
          </a:p>
        </p:txBody>
      </p:sp>
      <p:sp>
        <p:nvSpPr>
          <p:cNvPr id="4" name="Shape 1"/>
          <p:cNvSpPr/>
          <p:nvPr/>
        </p:nvSpPr>
        <p:spPr>
          <a:xfrm>
            <a:off x="6235660" y="2288143"/>
            <a:ext cx="3726418" cy="2825234"/>
          </a:xfrm>
          <a:prstGeom prst="roundRect">
            <a:avLst>
              <a:gd name="adj" fmla="val 1023"/>
            </a:avLst>
          </a:prstGeom>
          <a:solidFill>
            <a:srgbClr val="4D1529"/>
          </a:solidFill>
          <a:ln/>
        </p:spPr>
        <p:txBody>
          <a:bodyPr/>
          <a:lstStyle/>
          <a:p>
            <a:endParaRPr lang="es-EC"/>
          </a:p>
        </p:txBody>
      </p:sp>
      <p:sp>
        <p:nvSpPr>
          <p:cNvPr id="5" name="Shape 2"/>
          <p:cNvSpPr/>
          <p:nvPr/>
        </p:nvSpPr>
        <p:spPr>
          <a:xfrm>
            <a:off x="6428303" y="2480786"/>
            <a:ext cx="578048" cy="578048"/>
          </a:xfrm>
          <a:prstGeom prst="roundRect">
            <a:avLst>
              <a:gd name="adj" fmla="val 15817174"/>
            </a:avLst>
          </a:prstGeom>
          <a:solidFill>
            <a:srgbClr val="FFB393"/>
          </a:solidFill>
          <a:ln/>
        </p:spPr>
        <p:txBody>
          <a:bodyPr/>
          <a:lstStyle/>
          <a:p>
            <a:endParaRPr lang="es-EC"/>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7252" y="2639735"/>
            <a:ext cx="260033" cy="260033"/>
          </a:xfrm>
          <a:prstGeom prst="rect">
            <a:avLst/>
          </a:prstGeom>
        </p:spPr>
      </p:pic>
      <p:sp>
        <p:nvSpPr>
          <p:cNvPr id="7" name="Text 3"/>
          <p:cNvSpPr/>
          <p:nvPr/>
        </p:nvSpPr>
        <p:spPr>
          <a:xfrm>
            <a:off x="6428303" y="3251478"/>
            <a:ext cx="2569131" cy="321112"/>
          </a:xfrm>
          <a:prstGeom prst="rect">
            <a:avLst/>
          </a:prstGeom>
          <a:noFill/>
          <a:ln/>
        </p:spPr>
        <p:txBody>
          <a:bodyPr wrap="none" lIns="0" tIns="0" rIns="0" bIns="0" rtlCol="0" anchor="t"/>
          <a:lstStyle/>
          <a:p>
            <a:pPr marL="0" indent="0" algn="l">
              <a:lnSpc>
                <a:spcPts val="2500"/>
              </a:lnSpc>
              <a:buNone/>
            </a:pPr>
            <a:r>
              <a:rPr lang="en-US" sz="2000" b="1" dirty="0">
                <a:solidFill>
                  <a:srgbClr val="F4CAB8"/>
                </a:solidFill>
                <a:latin typeface="Brygada 1918 Bold" pitchFamily="34" charset="0"/>
                <a:ea typeface="Brygada 1918 Bold" pitchFamily="34" charset="-122"/>
                <a:cs typeface="Brygada 1918 Bold" pitchFamily="34" charset="-120"/>
              </a:rPr>
              <a:t>Hipótesis Nula (Ho)</a:t>
            </a:r>
            <a:endParaRPr lang="en-US" sz="2000" dirty="0"/>
          </a:p>
        </p:txBody>
      </p:sp>
      <p:sp>
        <p:nvSpPr>
          <p:cNvPr id="8" name="Text 4"/>
          <p:cNvSpPr/>
          <p:nvPr/>
        </p:nvSpPr>
        <p:spPr>
          <a:xfrm>
            <a:off x="6428303" y="3688199"/>
            <a:ext cx="3341132" cy="1232535"/>
          </a:xfrm>
          <a:prstGeom prst="rect">
            <a:avLst/>
          </a:prstGeom>
          <a:noFill/>
          <a:ln/>
        </p:spPr>
        <p:txBody>
          <a:bodyPr wrap="square" lIns="0" tIns="0" rIns="0" bIns="0" rtlCol="0" anchor="t"/>
          <a:lstStyle/>
          <a:p>
            <a:pPr marL="0" indent="0" algn="l">
              <a:lnSpc>
                <a:spcPts val="2400"/>
              </a:lnSpc>
              <a:buNone/>
            </a:pPr>
            <a:r>
              <a:rPr lang="en-US" sz="1500" dirty="0">
                <a:solidFill>
                  <a:srgbClr val="F4CAB8"/>
                </a:solidFill>
                <a:latin typeface="Montserrat Medium" pitchFamily="34" charset="0"/>
                <a:ea typeface="Montserrat Medium" pitchFamily="34" charset="-122"/>
                <a:cs typeface="Montserrat Medium" pitchFamily="34" charset="-120"/>
              </a:rPr>
              <a:t>La serie temporal es no estacionaria, lo que indica la presencia de una raíz unitaria y la necesidad de diferenciarla.</a:t>
            </a:r>
            <a:endParaRPr lang="en-US" sz="1500" dirty="0"/>
          </a:p>
        </p:txBody>
      </p:sp>
      <p:sp>
        <p:nvSpPr>
          <p:cNvPr id="9" name="Shape 5"/>
          <p:cNvSpPr/>
          <p:nvPr/>
        </p:nvSpPr>
        <p:spPr>
          <a:xfrm>
            <a:off x="10154722" y="2288143"/>
            <a:ext cx="3726418" cy="2825234"/>
          </a:xfrm>
          <a:prstGeom prst="roundRect">
            <a:avLst>
              <a:gd name="adj" fmla="val 1023"/>
            </a:avLst>
          </a:prstGeom>
          <a:solidFill>
            <a:srgbClr val="4D1529"/>
          </a:solidFill>
          <a:ln/>
        </p:spPr>
        <p:txBody>
          <a:bodyPr/>
          <a:lstStyle/>
          <a:p>
            <a:endParaRPr lang="es-EC"/>
          </a:p>
        </p:txBody>
      </p:sp>
      <p:sp>
        <p:nvSpPr>
          <p:cNvPr id="10" name="Shape 6"/>
          <p:cNvSpPr/>
          <p:nvPr/>
        </p:nvSpPr>
        <p:spPr>
          <a:xfrm>
            <a:off x="10347365" y="2480786"/>
            <a:ext cx="578048" cy="578048"/>
          </a:xfrm>
          <a:prstGeom prst="roundRect">
            <a:avLst>
              <a:gd name="adj" fmla="val 15817174"/>
            </a:avLst>
          </a:prstGeom>
          <a:solidFill>
            <a:srgbClr val="FFB393"/>
          </a:solidFill>
          <a:ln/>
        </p:spPr>
        <p:txBody>
          <a:bodyPr/>
          <a:lstStyle/>
          <a:p>
            <a:endParaRPr lang="es-EC"/>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06313" y="2639735"/>
            <a:ext cx="260033" cy="260033"/>
          </a:xfrm>
          <a:prstGeom prst="rect">
            <a:avLst/>
          </a:prstGeom>
        </p:spPr>
      </p:pic>
      <p:sp>
        <p:nvSpPr>
          <p:cNvPr id="12" name="Text 7"/>
          <p:cNvSpPr/>
          <p:nvPr/>
        </p:nvSpPr>
        <p:spPr>
          <a:xfrm>
            <a:off x="10347365" y="3251478"/>
            <a:ext cx="3176945" cy="321112"/>
          </a:xfrm>
          <a:prstGeom prst="rect">
            <a:avLst/>
          </a:prstGeom>
          <a:noFill/>
          <a:ln/>
        </p:spPr>
        <p:txBody>
          <a:bodyPr wrap="none" lIns="0" tIns="0" rIns="0" bIns="0" rtlCol="0" anchor="t"/>
          <a:lstStyle/>
          <a:p>
            <a:pPr marL="0" indent="0" algn="l">
              <a:lnSpc>
                <a:spcPts val="2500"/>
              </a:lnSpc>
              <a:buNone/>
            </a:pPr>
            <a:r>
              <a:rPr lang="en-US" sz="2000" b="1" dirty="0">
                <a:solidFill>
                  <a:srgbClr val="F4CAB8"/>
                </a:solidFill>
                <a:latin typeface="Brygada 1918 Bold" pitchFamily="34" charset="0"/>
                <a:ea typeface="Brygada 1918 Bold" pitchFamily="34" charset="-122"/>
                <a:cs typeface="Brygada 1918 Bold" pitchFamily="34" charset="-120"/>
              </a:rPr>
              <a:t>Hipótesis Alternativa (Ha)</a:t>
            </a:r>
            <a:endParaRPr lang="en-US" sz="2000" dirty="0"/>
          </a:p>
        </p:txBody>
      </p:sp>
      <p:sp>
        <p:nvSpPr>
          <p:cNvPr id="13" name="Text 8"/>
          <p:cNvSpPr/>
          <p:nvPr/>
        </p:nvSpPr>
        <p:spPr>
          <a:xfrm>
            <a:off x="10347365" y="3688199"/>
            <a:ext cx="3341132" cy="1232535"/>
          </a:xfrm>
          <a:prstGeom prst="rect">
            <a:avLst/>
          </a:prstGeom>
          <a:noFill/>
          <a:ln/>
        </p:spPr>
        <p:txBody>
          <a:bodyPr wrap="square" lIns="0" tIns="0" rIns="0" bIns="0" rtlCol="0" anchor="t"/>
          <a:lstStyle/>
          <a:p>
            <a:pPr marL="0" indent="0" algn="l">
              <a:lnSpc>
                <a:spcPts val="2400"/>
              </a:lnSpc>
              <a:buNone/>
            </a:pPr>
            <a:r>
              <a:rPr lang="en-US" sz="1500" dirty="0">
                <a:solidFill>
                  <a:srgbClr val="F4CAB8"/>
                </a:solidFill>
                <a:latin typeface="Montserrat Medium" pitchFamily="34" charset="0"/>
                <a:ea typeface="Montserrat Medium" pitchFamily="34" charset="-122"/>
                <a:cs typeface="Montserrat Medium" pitchFamily="34" charset="-120"/>
              </a:rPr>
              <a:t>La serie temporal es estacionaria, lo que sugiere que sus propiedades estadísticas son constantes en el tiempo.</a:t>
            </a:r>
            <a:endParaRPr lang="en-US" sz="1500" dirty="0"/>
          </a:p>
        </p:txBody>
      </p:sp>
      <p:sp>
        <p:nvSpPr>
          <p:cNvPr id="14" name="Shape 9"/>
          <p:cNvSpPr/>
          <p:nvPr/>
        </p:nvSpPr>
        <p:spPr>
          <a:xfrm>
            <a:off x="6235660" y="5306020"/>
            <a:ext cx="7645479" cy="2208967"/>
          </a:xfrm>
          <a:prstGeom prst="roundRect">
            <a:avLst>
              <a:gd name="adj" fmla="val 1308"/>
            </a:avLst>
          </a:prstGeom>
          <a:solidFill>
            <a:srgbClr val="4D1529"/>
          </a:solidFill>
          <a:ln/>
        </p:spPr>
        <p:txBody>
          <a:bodyPr/>
          <a:lstStyle/>
          <a:p>
            <a:endParaRPr lang="es-EC"/>
          </a:p>
        </p:txBody>
      </p:sp>
      <p:sp>
        <p:nvSpPr>
          <p:cNvPr id="15" name="Shape 10"/>
          <p:cNvSpPr/>
          <p:nvPr/>
        </p:nvSpPr>
        <p:spPr>
          <a:xfrm>
            <a:off x="6428303" y="5498663"/>
            <a:ext cx="578048" cy="578048"/>
          </a:xfrm>
          <a:prstGeom prst="roundRect">
            <a:avLst>
              <a:gd name="adj" fmla="val 15817174"/>
            </a:avLst>
          </a:prstGeom>
          <a:solidFill>
            <a:srgbClr val="FFB393"/>
          </a:solidFill>
          <a:ln/>
        </p:spPr>
        <p:txBody>
          <a:bodyPr/>
          <a:lstStyle/>
          <a:p>
            <a:endParaRPr lang="es-EC"/>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87252" y="5657612"/>
            <a:ext cx="260033" cy="260033"/>
          </a:xfrm>
          <a:prstGeom prst="rect">
            <a:avLst/>
          </a:prstGeom>
        </p:spPr>
      </p:pic>
      <p:sp>
        <p:nvSpPr>
          <p:cNvPr id="17" name="Text 11"/>
          <p:cNvSpPr/>
          <p:nvPr/>
        </p:nvSpPr>
        <p:spPr>
          <a:xfrm>
            <a:off x="6428303" y="6269355"/>
            <a:ext cx="2709505" cy="321112"/>
          </a:xfrm>
          <a:prstGeom prst="rect">
            <a:avLst/>
          </a:prstGeom>
          <a:noFill/>
          <a:ln/>
        </p:spPr>
        <p:txBody>
          <a:bodyPr wrap="none" lIns="0" tIns="0" rIns="0" bIns="0" rtlCol="0" anchor="t"/>
          <a:lstStyle/>
          <a:p>
            <a:pPr marL="0" indent="0" algn="l">
              <a:lnSpc>
                <a:spcPts val="2500"/>
              </a:lnSpc>
              <a:buNone/>
            </a:pPr>
            <a:r>
              <a:rPr lang="en-US" sz="2000" b="1" dirty="0">
                <a:solidFill>
                  <a:srgbClr val="F4CAB8"/>
                </a:solidFill>
                <a:latin typeface="Brygada 1918 Bold" pitchFamily="34" charset="0"/>
                <a:ea typeface="Brygada 1918 Bold" pitchFamily="34" charset="-122"/>
                <a:cs typeface="Brygada 1918 Bold" pitchFamily="34" charset="-120"/>
              </a:rPr>
              <a:t>Inferencia Estadística</a:t>
            </a:r>
            <a:endParaRPr lang="en-US" sz="2000" dirty="0"/>
          </a:p>
        </p:txBody>
      </p:sp>
      <p:sp>
        <p:nvSpPr>
          <p:cNvPr id="18" name="Text 12"/>
          <p:cNvSpPr/>
          <p:nvPr/>
        </p:nvSpPr>
        <p:spPr>
          <a:xfrm>
            <a:off x="6428303" y="6706076"/>
            <a:ext cx="7260193" cy="616268"/>
          </a:xfrm>
          <a:prstGeom prst="rect">
            <a:avLst/>
          </a:prstGeom>
          <a:noFill/>
          <a:ln/>
        </p:spPr>
        <p:txBody>
          <a:bodyPr wrap="square" lIns="0" tIns="0" rIns="0" bIns="0" rtlCol="0" anchor="t"/>
          <a:lstStyle/>
          <a:p>
            <a:pPr marL="0" indent="0" algn="l">
              <a:lnSpc>
                <a:spcPts val="2400"/>
              </a:lnSpc>
              <a:buNone/>
            </a:pPr>
            <a:r>
              <a:rPr lang="en-US" sz="1500" dirty="0">
                <a:solidFill>
                  <a:srgbClr val="F4CAB8"/>
                </a:solidFill>
                <a:latin typeface="Montserrat Medium" pitchFamily="34" charset="0"/>
                <a:ea typeface="Montserrat Medium" pitchFamily="34" charset="-122"/>
                <a:cs typeface="Montserrat Medium" pitchFamily="34" charset="-120"/>
              </a:rPr>
              <a:t>Utilizamos estas pruebas para hacer inferencia sobre la población a partir de una muestra, lo que es crucial en la toma de decisiones financieras.</a:t>
            </a:r>
            <a:endParaRPr lang="en-US" sz="1500" dirty="0"/>
          </a:p>
        </p:txBody>
      </p:sp>
      <p:pic>
        <p:nvPicPr>
          <p:cNvPr id="19" name="Picture 2" descr="Bolsa de Valores de Quito Sociedad Anónima | Capacitación">
            <a:extLst>
              <a:ext uri="{FF2B5EF4-FFF2-40B4-BE49-F238E27FC236}">
                <a16:creationId xmlns:a16="http://schemas.microsoft.com/office/drawing/2014/main" id="{723AA637-F1EE-02DE-BB6A-43014146E5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Marcador de contenido 3">
                <a:extLst>
                  <a:ext uri="{FF2B5EF4-FFF2-40B4-BE49-F238E27FC236}">
                    <a16:creationId xmlns:a16="http://schemas.microsoft.com/office/drawing/2014/main" id="{902603C4-A4C5-AE75-223D-B64B75007F04}"/>
                  </a:ext>
                </a:extLst>
              </p:cNvPr>
              <p:cNvSpPr txBox="1">
                <a:spLocks/>
              </p:cNvSpPr>
              <p:nvPr/>
            </p:nvSpPr>
            <p:spPr>
              <a:xfrm>
                <a:off x="0" y="1999178"/>
                <a:ext cx="5486401" cy="3795748"/>
              </a:xfrm>
              <a:prstGeom prst="rect">
                <a:avLst/>
              </a:prstGeom>
              <a:solidFill>
                <a:schemeClr val="bg1">
                  <a:lumMod val="65000"/>
                </a:schemeClr>
              </a:solidFill>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s-ES" sz="2400" b="1" dirty="0"/>
                  <a:t>p-valor</a:t>
                </a:r>
              </a:p>
              <a:p>
                <a:endParaRPr lang="es-ES" sz="2400" dirty="0"/>
              </a:p>
              <a:p>
                <a:pPr marL="0" indent="0">
                  <a:buFont typeface="Arial" pitchFamily="34" charset="0"/>
                  <a:buNone/>
                </a:pPr>
                <a:r>
                  <a:rPr lang="es-ES" sz="2400" dirty="0"/>
                  <a:t>p- valor &lt; </a:t>
                </a:r>
                <a14:m>
                  <m:oMath xmlns:m="http://schemas.openxmlformats.org/officeDocument/2006/math">
                    <m:r>
                      <a:rPr lang="es-ES" sz="2400" i="1">
                        <a:latin typeface="Cambria Math" panose="02040503050406030204" pitchFamily="18" charset="0"/>
                        <a:ea typeface="Cambria Math" panose="02040503050406030204" pitchFamily="18" charset="0"/>
                      </a:rPr>
                      <m:t>𝛼</m:t>
                    </m:r>
                  </m:oMath>
                </a14:m>
                <a:r>
                  <a:rPr lang="es-EC" sz="2400" dirty="0"/>
                  <a:t>: Rechazamos </a:t>
                </a:r>
                <a14:m>
                  <m:oMath xmlns:m="http://schemas.openxmlformats.org/officeDocument/2006/math">
                    <m:sSub>
                      <m:sSubPr>
                        <m:ctrlPr>
                          <a:rPr lang="es-EC" sz="2400" i="1">
                            <a:latin typeface="Cambria Math" panose="02040503050406030204" pitchFamily="18" charset="0"/>
                          </a:rPr>
                        </m:ctrlPr>
                      </m:sSubPr>
                      <m:e>
                        <m:r>
                          <a:rPr lang="es-ES" sz="2400" i="1">
                            <a:latin typeface="Cambria Math" panose="02040503050406030204" pitchFamily="18" charset="0"/>
                          </a:rPr>
                          <m:t>𝐻</m:t>
                        </m:r>
                      </m:e>
                      <m:sub>
                        <m:r>
                          <a:rPr lang="es-ES" sz="2400" i="1">
                            <a:latin typeface="Cambria Math" panose="02040503050406030204" pitchFamily="18" charset="0"/>
                          </a:rPr>
                          <m:t>0</m:t>
                        </m:r>
                      </m:sub>
                    </m:sSub>
                  </m:oMath>
                </a14:m>
                <a:r>
                  <a:rPr lang="es-EC" sz="2400" dirty="0"/>
                  <a:t>: Serie es estacionaria</a:t>
                </a:r>
              </a:p>
              <a:p>
                <a14:m>
                  <m:oMath xmlns:m="http://schemas.openxmlformats.org/officeDocument/2006/math">
                    <m:r>
                      <a:rPr lang="es-ES" sz="2400" i="1" smtClean="0">
                        <a:latin typeface="Cambria Math" panose="02040503050406030204" pitchFamily="18" charset="0"/>
                        <a:ea typeface="Cambria Math" panose="02040503050406030204" pitchFamily="18" charset="0"/>
                      </a:rPr>
                      <m:t>𝛼</m:t>
                    </m:r>
                  </m:oMath>
                </a14:m>
                <a:r>
                  <a:rPr lang="es-EC" sz="2400" dirty="0"/>
                  <a:t>: nivel de significancia</a:t>
                </a:r>
              </a:p>
              <a:p>
                <a:r>
                  <a:rPr lang="es-EC" sz="2400" dirty="0"/>
                  <a:t>1-</a:t>
                </a:r>
                <a:r>
                  <a:rPr lang="es-ES" sz="2400" dirty="0">
                    <a:ea typeface="Cambria Math" panose="02040503050406030204" pitchFamily="18" charset="0"/>
                  </a:rPr>
                  <a:t> </a:t>
                </a:r>
                <a14:m>
                  <m:oMath xmlns:m="http://schemas.openxmlformats.org/officeDocument/2006/math">
                    <m:r>
                      <a:rPr lang="es-ES" sz="2400" i="1">
                        <a:latin typeface="Cambria Math" panose="02040503050406030204" pitchFamily="18" charset="0"/>
                        <a:ea typeface="Cambria Math" panose="02040503050406030204" pitchFamily="18" charset="0"/>
                      </a:rPr>
                      <m:t>𝛼</m:t>
                    </m:r>
                  </m:oMath>
                </a14:m>
                <a:r>
                  <a:rPr lang="es-EC" sz="2400" dirty="0"/>
                  <a:t>: nivel de confianza</a:t>
                </a:r>
              </a:p>
            </p:txBody>
          </p:sp>
        </mc:Choice>
        <mc:Fallback xmlns="">
          <p:sp>
            <p:nvSpPr>
              <p:cNvPr id="23" name="Marcador de contenido 3">
                <a:extLst>
                  <a:ext uri="{FF2B5EF4-FFF2-40B4-BE49-F238E27FC236}">
                    <a16:creationId xmlns:a16="http://schemas.microsoft.com/office/drawing/2014/main" id="{902603C4-A4C5-AE75-223D-B64B75007F04}"/>
                  </a:ext>
                </a:extLst>
              </p:cNvPr>
              <p:cNvSpPr txBox="1">
                <a:spLocks noRot="1" noChangeAspect="1" noMove="1" noResize="1" noEditPoints="1" noAdjustHandles="1" noChangeArrowheads="1" noChangeShapeType="1" noTextEdit="1"/>
              </p:cNvSpPr>
              <p:nvPr/>
            </p:nvSpPr>
            <p:spPr>
              <a:xfrm>
                <a:off x="0" y="1999178"/>
                <a:ext cx="5486401" cy="3795748"/>
              </a:xfrm>
              <a:prstGeom prst="rect">
                <a:avLst/>
              </a:prstGeom>
              <a:blipFill>
                <a:blip r:embed="rId11"/>
                <a:stretch>
                  <a:fillRect l="-1667" t="-1284"/>
                </a:stretch>
              </a:blipFill>
            </p:spPr>
            <p:txBody>
              <a:bodyPr/>
              <a:lstStyle/>
              <a:p>
                <a:r>
                  <a:rPr lang="es-EC">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732949"/>
            <a:ext cx="7645479" cy="1141809"/>
          </a:xfrm>
          <a:prstGeom prst="rect">
            <a:avLst/>
          </a:prstGeom>
          <a:noFill/>
          <a:ln/>
        </p:spPr>
        <p:txBody>
          <a:bodyPr wrap="square" lIns="0" tIns="0" rIns="0" bIns="0" rtlCol="0" anchor="t"/>
          <a:lstStyle/>
          <a:p>
            <a:pPr marL="0" indent="0" algn="l">
              <a:lnSpc>
                <a:spcPts val="4450"/>
              </a:lnSpc>
              <a:buNone/>
            </a:pPr>
            <a:r>
              <a:rPr lang="en-US" sz="3550" b="1" dirty="0">
                <a:solidFill>
                  <a:srgbClr val="FFB393"/>
                </a:solidFill>
                <a:latin typeface="Brygada 1918 Bold" pitchFamily="34" charset="0"/>
                <a:ea typeface="Brygada 1918 Bold" pitchFamily="34" charset="-122"/>
                <a:cs typeface="Brygada 1918 Bold" pitchFamily="34" charset="-120"/>
              </a:rPr>
              <a:t>Estacionalidad: Patrones Periódicos</a:t>
            </a:r>
            <a:endParaRPr lang="en-US" sz="3550" dirty="0"/>
          </a:p>
        </p:txBody>
      </p:sp>
      <p:sp>
        <p:nvSpPr>
          <p:cNvPr id="4" name="Text 1"/>
          <p:cNvSpPr/>
          <p:nvPr/>
        </p:nvSpPr>
        <p:spPr>
          <a:xfrm>
            <a:off x="6235660" y="2131576"/>
            <a:ext cx="7645479" cy="822246"/>
          </a:xfrm>
          <a:prstGeom prst="rect">
            <a:avLst/>
          </a:prstGeom>
          <a:noFill/>
          <a:ln/>
        </p:spPr>
        <p:txBody>
          <a:bodyPr wrap="square" lIns="0" tIns="0" rIns="0" bIns="0" rtlCol="0" anchor="t"/>
          <a:lstStyle/>
          <a:p>
            <a:pPr marL="0" indent="0" algn="l">
              <a:lnSpc>
                <a:spcPts val="2150"/>
              </a:lnSpc>
              <a:buNone/>
            </a:pPr>
            <a:r>
              <a:rPr lang="en-US" sz="1300" dirty="0">
                <a:solidFill>
                  <a:srgbClr val="F4CAB8"/>
                </a:solidFill>
                <a:latin typeface="Montserrat Medium" pitchFamily="34" charset="0"/>
                <a:ea typeface="Montserrat Medium" pitchFamily="34" charset="-122"/>
                <a:cs typeface="Montserrat Medium" pitchFamily="34" charset="-120"/>
              </a:rPr>
              <a:t>La estacionalidad se refiere a patrones predecibles y repetitivos que ocurren en una serie temporal en intervalos regulares y fijos. Comprender la estacionalidad es clave para desglosar y analizar los componentes de una serie.</a:t>
            </a:r>
            <a:endParaRPr lang="en-US" sz="1300" dirty="0"/>
          </a:p>
        </p:txBody>
      </p:sp>
      <p:sp>
        <p:nvSpPr>
          <p:cNvPr id="5" name="Shape 2"/>
          <p:cNvSpPr/>
          <p:nvPr/>
        </p:nvSpPr>
        <p:spPr>
          <a:xfrm>
            <a:off x="6235660" y="3403283"/>
            <a:ext cx="3737134" cy="2106692"/>
          </a:xfrm>
          <a:prstGeom prst="roundRect">
            <a:avLst>
              <a:gd name="adj" fmla="val 5209"/>
            </a:avLst>
          </a:prstGeom>
          <a:solidFill>
            <a:srgbClr val="5C2438"/>
          </a:solidFill>
          <a:ln/>
        </p:spPr>
        <p:txBody>
          <a:bodyPr/>
          <a:lstStyle/>
          <a:p>
            <a:endParaRPr lang="es-EC"/>
          </a:p>
        </p:txBody>
      </p:sp>
      <p:sp>
        <p:nvSpPr>
          <p:cNvPr id="6" name="Shape 3"/>
          <p:cNvSpPr/>
          <p:nvPr/>
        </p:nvSpPr>
        <p:spPr>
          <a:xfrm>
            <a:off x="6235660" y="3380423"/>
            <a:ext cx="3737134" cy="91440"/>
          </a:xfrm>
          <a:prstGeom prst="roundRect">
            <a:avLst>
              <a:gd name="adj" fmla="val 28098"/>
            </a:avLst>
          </a:prstGeom>
          <a:solidFill>
            <a:srgbClr val="FFB393"/>
          </a:solidFill>
          <a:ln/>
        </p:spPr>
        <p:txBody>
          <a:bodyPr/>
          <a:lstStyle/>
          <a:p>
            <a:endParaRPr lang="es-EC"/>
          </a:p>
        </p:txBody>
      </p:sp>
      <p:sp>
        <p:nvSpPr>
          <p:cNvPr id="7" name="Shape 4"/>
          <p:cNvSpPr/>
          <p:nvPr/>
        </p:nvSpPr>
        <p:spPr>
          <a:xfrm>
            <a:off x="7847350" y="3146465"/>
            <a:ext cx="513755" cy="513755"/>
          </a:xfrm>
          <a:prstGeom prst="roundRect">
            <a:avLst>
              <a:gd name="adj" fmla="val 177984"/>
            </a:avLst>
          </a:prstGeom>
          <a:solidFill>
            <a:srgbClr val="FFB393"/>
          </a:solidFill>
          <a:ln/>
        </p:spPr>
        <p:txBody>
          <a:bodyPr/>
          <a:lstStyle/>
          <a:p>
            <a:endParaRPr lang="es-EC"/>
          </a:p>
        </p:txBody>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01417" y="3300532"/>
            <a:ext cx="205502" cy="205502"/>
          </a:xfrm>
          <a:prstGeom prst="rect">
            <a:avLst/>
          </a:prstGeom>
        </p:spPr>
      </p:pic>
      <p:sp>
        <p:nvSpPr>
          <p:cNvPr id="9" name="Text 5"/>
          <p:cNvSpPr/>
          <p:nvPr/>
        </p:nvSpPr>
        <p:spPr>
          <a:xfrm>
            <a:off x="6429732" y="3831431"/>
            <a:ext cx="2283738" cy="285393"/>
          </a:xfrm>
          <a:prstGeom prst="rect">
            <a:avLst/>
          </a:prstGeom>
          <a:noFill/>
          <a:ln/>
        </p:spPr>
        <p:txBody>
          <a:bodyPr wrap="none" lIns="0" tIns="0" rIns="0" bIns="0" rtlCol="0" anchor="t"/>
          <a:lstStyle/>
          <a:p>
            <a:pPr marL="0" indent="0" algn="l">
              <a:lnSpc>
                <a:spcPts val="2200"/>
              </a:lnSpc>
              <a:buNone/>
            </a:pPr>
            <a:r>
              <a:rPr lang="en-US" sz="1750" b="1" dirty="0">
                <a:solidFill>
                  <a:srgbClr val="F4CAB8"/>
                </a:solidFill>
                <a:latin typeface="Brygada 1918 Bold" pitchFamily="34" charset="0"/>
                <a:ea typeface="Brygada 1918 Bold" pitchFamily="34" charset="-122"/>
                <a:cs typeface="Brygada 1918 Bold" pitchFamily="34" charset="-120"/>
              </a:rPr>
              <a:t>Tendencia</a:t>
            </a:r>
            <a:endParaRPr lang="en-US" sz="1750" dirty="0"/>
          </a:p>
        </p:txBody>
      </p:sp>
      <p:sp>
        <p:nvSpPr>
          <p:cNvPr id="10" name="Text 6"/>
          <p:cNvSpPr/>
          <p:nvPr/>
        </p:nvSpPr>
        <p:spPr>
          <a:xfrm>
            <a:off x="6429732" y="4219575"/>
            <a:ext cx="3348990" cy="822246"/>
          </a:xfrm>
          <a:prstGeom prst="rect">
            <a:avLst/>
          </a:prstGeom>
          <a:noFill/>
          <a:ln/>
        </p:spPr>
        <p:txBody>
          <a:bodyPr wrap="square" lIns="0" tIns="0" rIns="0" bIns="0" rtlCol="0" anchor="t"/>
          <a:lstStyle/>
          <a:p>
            <a:pPr marL="0" indent="0" algn="l">
              <a:lnSpc>
                <a:spcPts val="2150"/>
              </a:lnSpc>
              <a:buNone/>
            </a:pPr>
            <a:r>
              <a:rPr lang="en-US" sz="1300" dirty="0">
                <a:solidFill>
                  <a:srgbClr val="F4CAB8"/>
                </a:solidFill>
                <a:latin typeface="Montserrat Medium" pitchFamily="34" charset="0"/>
                <a:ea typeface="Montserrat Medium" pitchFamily="34" charset="-122"/>
                <a:cs typeface="Montserrat Medium" pitchFamily="34" charset="-120"/>
              </a:rPr>
              <a:t>Movimiento a largo plazo que muestra la dirección general de la serie, ya sea ascendente o descendente.</a:t>
            </a:r>
            <a:endParaRPr lang="en-US" sz="1300" dirty="0"/>
          </a:p>
        </p:txBody>
      </p:sp>
      <p:sp>
        <p:nvSpPr>
          <p:cNvPr id="11" name="Shape 7"/>
          <p:cNvSpPr/>
          <p:nvPr/>
        </p:nvSpPr>
        <p:spPr>
          <a:xfrm>
            <a:off x="10144006" y="3403283"/>
            <a:ext cx="3737134" cy="2106692"/>
          </a:xfrm>
          <a:prstGeom prst="roundRect">
            <a:avLst>
              <a:gd name="adj" fmla="val 5209"/>
            </a:avLst>
          </a:prstGeom>
          <a:solidFill>
            <a:srgbClr val="5C2438"/>
          </a:solidFill>
          <a:ln/>
        </p:spPr>
        <p:txBody>
          <a:bodyPr/>
          <a:lstStyle/>
          <a:p>
            <a:endParaRPr lang="es-EC"/>
          </a:p>
        </p:txBody>
      </p:sp>
      <p:sp>
        <p:nvSpPr>
          <p:cNvPr id="12" name="Shape 8"/>
          <p:cNvSpPr/>
          <p:nvPr/>
        </p:nvSpPr>
        <p:spPr>
          <a:xfrm>
            <a:off x="10144006" y="3380423"/>
            <a:ext cx="3737134" cy="91440"/>
          </a:xfrm>
          <a:prstGeom prst="roundRect">
            <a:avLst>
              <a:gd name="adj" fmla="val 28098"/>
            </a:avLst>
          </a:prstGeom>
          <a:solidFill>
            <a:srgbClr val="FFB393"/>
          </a:solidFill>
          <a:ln/>
        </p:spPr>
        <p:txBody>
          <a:bodyPr/>
          <a:lstStyle/>
          <a:p>
            <a:endParaRPr lang="es-EC"/>
          </a:p>
        </p:txBody>
      </p:sp>
      <p:sp>
        <p:nvSpPr>
          <p:cNvPr id="13" name="Shape 9"/>
          <p:cNvSpPr/>
          <p:nvPr/>
        </p:nvSpPr>
        <p:spPr>
          <a:xfrm>
            <a:off x="11755695" y="3146465"/>
            <a:ext cx="513755" cy="513755"/>
          </a:xfrm>
          <a:prstGeom prst="roundRect">
            <a:avLst>
              <a:gd name="adj" fmla="val 177984"/>
            </a:avLst>
          </a:prstGeom>
          <a:solidFill>
            <a:srgbClr val="FFB393"/>
          </a:solidFill>
          <a:ln/>
        </p:spPr>
        <p:txBody>
          <a:bodyPr/>
          <a:lstStyle/>
          <a:p>
            <a:endParaRPr lang="es-EC"/>
          </a:p>
        </p:txBody>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09762" y="3300532"/>
            <a:ext cx="205502" cy="205502"/>
          </a:xfrm>
          <a:prstGeom prst="rect">
            <a:avLst/>
          </a:prstGeom>
        </p:spPr>
      </p:pic>
      <p:sp>
        <p:nvSpPr>
          <p:cNvPr id="15" name="Text 10"/>
          <p:cNvSpPr/>
          <p:nvPr/>
        </p:nvSpPr>
        <p:spPr>
          <a:xfrm>
            <a:off x="10338078" y="3831431"/>
            <a:ext cx="2283738" cy="285393"/>
          </a:xfrm>
          <a:prstGeom prst="rect">
            <a:avLst/>
          </a:prstGeom>
          <a:noFill/>
          <a:ln/>
        </p:spPr>
        <p:txBody>
          <a:bodyPr wrap="none" lIns="0" tIns="0" rIns="0" bIns="0" rtlCol="0" anchor="t"/>
          <a:lstStyle/>
          <a:p>
            <a:pPr marL="0" indent="0" algn="l">
              <a:lnSpc>
                <a:spcPts val="2200"/>
              </a:lnSpc>
              <a:buNone/>
            </a:pPr>
            <a:r>
              <a:rPr lang="en-US" sz="1750" b="1" dirty="0">
                <a:solidFill>
                  <a:srgbClr val="F4CAB8"/>
                </a:solidFill>
                <a:latin typeface="Brygada 1918 Bold" pitchFamily="34" charset="0"/>
                <a:ea typeface="Brygada 1918 Bold" pitchFamily="34" charset="-122"/>
                <a:cs typeface="Brygada 1918 Bold" pitchFamily="34" charset="-120"/>
              </a:rPr>
              <a:t>Patrón Estacional</a:t>
            </a:r>
            <a:endParaRPr lang="en-US" sz="1750" dirty="0"/>
          </a:p>
        </p:txBody>
      </p:sp>
      <p:sp>
        <p:nvSpPr>
          <p:cNvPr id="16" name="Text 11"/>
          <p:cNvSpPr/>
          <p:nvPr/>
        </p:nvSpPr>
        <p:spPr>
          <a:xfrm>
            <a:off x="10338078" y="4219575"/>
            <a:ext cx="3348990" cy="1096328"/>
          </a:xfrm>
          <a:prstGeom prst="rect">
            <a:avLst/>
          </a:prstGeom>
          <a:noFill/>
          <a:ln/>
        </p:spPr>
        <p:txBody>
          <a:bodyPr wrap="square" lIns="0" tIns="0" rIns="0" bIns="0" rtlCol="0" anchor="t"/>
          <a:lstStyle/>
          <a:p>
            <a:pPr marL="0" indent="0" algn="l">
              <a:lnSpc>
                <a:spcPts val="2150"/>
              </a:lnSpc>
              <a:buNone/>
            </a:pPr>
            <a:r>
              <a:rPr lang="en-US" sz="1300" dirty="0">
                <a:solidFill>
                  <a:srgbClr val="F4CAB8"/>
                </a:solidFill>
                <a:latin typeface="Montserrat Medium" pitchFamily="34" charset="0"/>
                <a:ea typeface="Montserrat Medium" pitchFamily="34" charset="-122"/>
                <a:cs typeface="Montserrat Medium" pitchFamily="34" charset="-120"/>
              </a:rPr>
              <a:t>Variaciones que se repiten en periodos fijos y conocidos, como las ventas de árboles de navidad en diciembre.</a:t>
            </a:r>
            <a:endParaRPr lang="en-US" sz="1300" dirty="0"/>
          </a:p>
        </p:txBody>
      </p:sp>
      <p:sp>
        <p:nvSpPr>
          <p:cNvPr id="17" name="Shape 12"/>
          <p:cNvSpPr/>
          <p:nvPr/>
        </p:nvSpPr>
        <p:spPr>
          <a:xfrm>
            <a:off x="6235660" y="5938004"/>
            <a:ext cx="7645479" cy="1558528"/>
          </a:xfrm>
          <a:prstGeom prst="roundRect">
            <a:avLst>
              <a:gd name="adj" fmla="val 7040"/>
            </a:avLst>
          </a:prstGeom>
          <a:solidFill>
            <a:srgbClr val="5C2438"/>
          </a:solidFill>
          <a:ln/>
        </p:spPr>
        <p:txBody>
          <a:bodyPr/>
          <a:lstStyle/>
          <a:p>
            <a:endParaRPr lang="es-EC"/>
          </a:p>
        </p:txBody>
      </p:sp>
      <p:sp>
        <p:nvSpPr>
          <p:cNvPr id="18" name="Shape 13"/>
          <p:cNvSpPr/>
          <p:nvPr/>
        </p:nvSpPr>
        <p:spPr>
          <a:xfrm>
            <a:off x="6235660" y="5915144"/>
            <a:ext cx="7645479" cy="91440"/>
          </a:xfrm>
          <a:prstGeom prst="roundRect">
            <a:avLst>
              <a:gd name="adj" fmla="val 28098"/>
            </a:avLst>
          </a:prstGeom>
          <a:solidFill>
            <a:srgbClr val="FFB393"/>
          </a:solidFill>
          <a:ln/>
        </p:spPr>
        <p:txBody>
          <a:bodyPr/>
          <a:lstStyle/>
          <a:p>
            <a:endParaRPr lang="es-EC"/>
          </a:p>
        </p:txBody>
      </p:sp>
      <p:sp>
        <p:nvSpPr>
          <p:cNvPr id="19" name="Shape 14"/>
          <p:cNvSpPr/>
          <p:nvPr/>
        </p:nvSpPr>
        <p:spPr>
          <a:xfrm>
            <a:off x="9801523" y="5681186"/>
            <a:ext cx="513755" cy="513755"/>
          </a:xfrm>
          <a:prstGeom prst="roundRect">
            <a:avLst>
              <a:gd name="adj" fmla="val 177984"/>
            </a:avLst>
          </a:prstGeom>
          <a:solidFill>
            <a:srgbClr val="FFB393"/>
          </a:solidFill>
          <a:ln/>
        </p:spPr>
        <p:txBody>
          <a:bodyPr/>
          <a:lstStyle/>
          <a:p>
            <a:endParaRPr lang="es-EC"/>
          </a:p>
        </p:txBody>
      </p:sp>
      <p:pic>
        <p:nvPicPr>
          <p:cNvPr id="2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55590" y="5835253"/>
            <a:ext cx="205502" cy="205502"/>
          </a:xfrm>
          <a:prstGeom prst="rect">
            <a:avLst/>
          </a:prstGeom>
        </p:spPr>
      </p:pic>
      <p:sp>
        <p:nvSpPr>
          <p:cNvPr id="21" name="Text 15"/>
          <p:cNvSpPr/>
          <p:nvPr/>
        </p:nvSpPr>
        <p:spPr>
          <a:xfrm>
            <a:off x="6429732" y="6366153"/>
            <a:ext cx="2283738" cy="285393"/>
          </a:xfrm>
          <a:prstGeom prst="rect">
            <a:avLst/>
          </a:prstGeom>
          <a:noFill/>
          <a:ln/>
        </p:spPr>
        <p:txBody>
          <a:bodyPr wrap="none" lIns="0" tIns="0" rIns="0" bIns="0" rtlCol="0" anchor="t"/>
          <a:lstStyle/>
          <a:p>
            <a:pPr marL="0" indent="0" algn="l">
              <a:lnSpc>
                <a:spcPts val="2200"/>
              </a:lnSpc>
              <a:buNone/>
            </a:pPr>
            <a:r>
              <a:rPr lang="en-US" sz="1750" b="1" dirty="0">
                <a:solidFill>
                  <a:srgbClr val="F4CAB8"/>
                </a:solidFill>
                <a:latin typeface="Brygada 1918 Bold" pitchFamily="34" charset="0"/>
                <a:ea typeface="Brygada 1918 Bold" pitchFamily="34" charset="-122"/>
                <a:cs typeface="Brygada 1918 Bold" pitchFamily="34" charset="-120"/>
              </a:rPr>
              <a:t>Residual</a:t>
            </a:r>
            <a:endParaRPr lang="en-US" sz="1750" dirty="0"/>
          </a:p>
        </p:txBody>
      </p:sp>
      <p:sp>
        <p:nvSpPr>
          <p:cNvPr id="22" name="Text 16"/>
          <p:cNvSpPr/>
          <p:nvPr/>
        </p:nvSpPr>
        <p:spPr>
          <a:xfrm>
            <a:off x="6429732" y="6754297"/>
            <a:ext cx="7257336" cy="548164"/>
          </a:xfrm>
          <a:prstGeom prst="rect">
            <a:avLst/>
          </a:prstGeom>
          <a:noFill/>
          <a:ln/>
        </p:spPr>
        <p:txBody>
          <a:bodyPr wrap="square" lIns="0" tIns="0" rIns="0" bIns="0" rtlCol="0" anchor="t"/>
          <a:lstStyle/>
          <a:p>
            <a:pPr marL="0" indent="0" algn="l">
              <a:lnSpc>
                <a:spcPts val="2150"/>
              </a:lnSpc>
              <a:buNone/>
            </a:pPr>
            <a:r>
              <a:rPr lang="en-US" sz="1300" dirty="0">
                <a:solidFill>
                  <a:srgbClr val="F4CAB8"/>
                </a:solidFill>
                <a:latin typeface="Montserrat Medium" pitchFamily="34" charset="0"/>
                <a:ea typeface="Montserrat Medium" pitchFamily="34" charset="-122"/>
                <a:cs typeface="Montserrat Medium" pitchFamily="34" charset="-120"/>
              </a:rPr>
              <a:t>El componente aleatorio e impredecible de la serie, que queda después de eliminar la tendencia y la estacionalidad.</a:t>
            </a:r>
            <a:endParaRPr lang="en-US" sz="1300" dirty="0"/>
          </a:p>
        </p:txBody>
      </p:sp>
      <p:pic>
        <p:nvPicPr>
          <p:cNvPr id="23" name="Picture 2" descr="Bolsa de Valores de Quito Sociedad Anónima | Capacitación">
            <a:extLst>
              <a:ext uri="{FF2B5EF4-FFF2-40B4-BE49-F238E27FC236}">
                <a16:creationId xmlns:a16="http://schemas.microsoft.com/office/drawing/2014/main" id="{5F672323-3DC5-877A-15B8-C7B247C2B5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82561" y="7556629"/>
            <a:ext cx="1614275" cy="602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248</TotalTime>
  <Words>1557</Words>
  <Application>Microsoft Office PowerPoint</Application>
  <PresentationFormat>Personalizado</PresentationFormat>
  <Paragraphs>192</Paragraphs>
  <Slides>20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20</vt:i4>
      </vt:variant>
    </vt:vector>
  </HeadingPairs>
  <TitlesOfParts>
    <vt:vector size="26" baseType="lpstr">
      <vt:lpstr>Brygada 1918 Bold</vt:lpstr>
      <vt:lpstr>Avenir Black</vt:lpstr>
      <vt:lpstr>Montserrat Medium</vt:lpstr>
      <vt:lpstr>Arial</vt:lpstr>
      <vt:lpstr>Cambria Math</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Sebastian Jacome</cp:lastModifiedBy>
  <cp:revision>5</cp:revision>
  <dcterms:created xsi:type="dcterms:W3CDTF">2025-11-26T02:28:10Z</dcterms:created>
  <dcterms:modified xsi:type="dcterms:W3CDTF">2025-11-28T14:18:18Z</dcterms:modified>
</cp:coreProperties>
</file>